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5" r:id="rId1"/>
  </p:sldMasterIdLst>
  <p:notesMasterIdLst>
    <p:notesMasterId r:id="rId23"/>
  </p:notesMasterIdLst>
  <p:sldIdLst>
    <p:sldId id="256" r:id="rId2"/>
    <p:sldId id="313" r:id="rId3"/>
    <p:sldId id="314" r:id="rId4"/>
    <p:sldId id="257" r:id="rId5"/>
    <p:sldId id="303" r:id="rId6"/>
    <p:sldId id="294" r:id="rId7"/>
    <p:sldId id="304" r:id="rId8"/>
    <p:sldId id="300" r:id="rId9"/>
    <p:sldId id="301" r:id="rId10"/>
    <p:sldId id="305" r:id="rId11"/>
    <p:sldId id="302" r:id="rId12"/>
    <p:sldId id="293" r:id="rId13"/>
    <p:sldId id="306" r:id="rId14"/>
    <p:sldId id="307" r:id="rId15"/>
    <p:sldId id="308" r:id="rId16"/>
    <p:sldId id="310" r:id="rId17"/>
    <p:sldId id="309" r:id="rId18"/>
    <p:sldId id="311" r:id="rId19"/>
    <p:sldId id="312" r:id="rId20"/>
    <p:sldId id="316" r:id="rId21"/>
    <p:sldId id="315" r:id="rId22"/>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1DDE8"/>
    <a:srgbClr val="008000"/>
    <a:srgbClr val="FF8F43"/>
    <a:srgbClr val="990000"/>
    <a:srgbClr val="FF6600"/>
    <a:srgbClr val="FFD41D"/>
    <a:srgbClr val="F5FFE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4645" autoAdjust="0"/>
  </p:normalViewPr>
  <p:slideViewPr>
    <p:cSldViewPr>
      <p:cViewPr varScale="1">
        <p:scale>
          <a:sx n="82" d="100"/>
          <a:sy n="82" d="100"/>
        </p:scale>
        <p:origin x="2428" y="32"/>
      </p:cViewPr>
      <p:guideLst>
        <p:guide orient="horz" pos="2160"/>
        <p:guide pos="2880"/>
      </p:guideLst>
    </p:cSldViewPr>
  </p:slideViewPr>
  <p:outlineViewPr>
    <p:cViewPr>
      <p:scale>
        <a:sx n="33" d="100"/>
        <a:sy n="33" d="100"/>
      </p:scale>
      <p:origin x="0" y="4644"/>
    </p:cViewPr>
  </p:outlin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de-DE"/>
          </a:p>
        </p:txBody>
      </p:sp>
      <p:sp>
        <p:nvSpPr>
          <p:cNvPr id="78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de-DE"/>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8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78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de-DE"/>
          </a:p>
        </p:txBody>
      </p:sp>
      <p:sp>
        <p:nvSpPr>
          <p:cNvPr id="78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C2E8BCE-8D5A-4980-B781-B31BB1A1652D}" type="slidenum">
              <a:rPr lang="de-DE" altLang="de-DE"/>
              <a:pPr/>
              <a:t>‹#›</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6" name="Rectangle 6"/>
          <p:cNvSpPr>
            <a:spLocks noGrp="1" noChangeArrowheads="1"/>
          </p:cNvSpPr>
          <p:nvPr>
            <p:ph type="sldNum" sz="quarter" idx="12"/>
          </p:nvPr>
        </p:nvSpPr>
        <p:spPr>
          <a:ln/>
        </p:spPr>
        <p:txBody>
          <a:bodyPr/>
          <a:lstStyle>
            <a:lvl1pPr>
              <a:defRPr/>
            </a:lvl1pPr>
          </a:lstStyle>
          <a:p>
            <a:fld id="{375961DE-F806-4E7F-B89C-5095CED5C4FE}" type="slidenum">
              <a:rPr lang="de-DE" altLang="de-DE"/>
              <a:pPr/>
              <a:t>‹#›</a:t>
            </a:fld>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6" name="Rectangle 6"/>
          <p:cNvSpPr>
            <a:spLocks noGrp="1" noChangeArrowheads="1"/>
          </p:cNvSpPr>
          <p:nvPr>
            <p:ph type="sldNum" sz="quarter" idx="12"/>
          </p:nvPr>
        </p:nvSpPr>
        <p:spPr>
          <a:ln/>
        </p:spPr>
        <p:txBody>
          <a:bodyPr/>
          <a:lstStyle>
            <a:lvl1pPr>
              <a:defRPr/>
            </a:lvl1pPr>
          </a:lstStyle>
          <a:p>
            <a:fld id="{B1AEFACF-5910-40CE-8B58-11F8BA26A4A5}" type="slidenum">
              <a:rPr lang="de-DE" altLang="de-DE"/>
              <a:pPr/>
              <a:t>‹#›</a:t>
            </a:fld>
            <a:endParaRPr lang="de-DE"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78625" y="296863"/>
            <a:ext cx="2222500" cy="601186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07950" y="296863"/>
            <a:ext cx="6518275" cy="601186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6" name="Rectangle 6"/>
          <p:cNvSpPr>
            <a:spLocks noGrp="1" noChangeArrowheads="1"/>
          </p:cNvSpPr>
          <p:nvPr>
            <p:ph type="sldNum" sz="quarter" idx="12"/>
          </p:nvPr>
        </p:nvSpPr>
        <p:spPr>
          <a:ln/>
        </p:spPr>
        <p:txBody>
          <a:bodyPr/>
          <a:lstStyle>
            <a:lvl1pPr>
              <a:defRPr/>
            </a:lvl1pPr>
          </a:lstStyle>
          <a:p>
            <a:fld id="{1C11A690-F626-4E05-8A2E-C78DE3B5E2B9}" type="slidenum">
              <a:rPr lang="de-DE" altLang="de-DE"/>
              <a:pPr/>
              <a:t>‹#›</a:t>
            </a:fld>
            <a:endParaRPr lang="de-DE" alt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6" name="Rectangle 6"/>
          <p:cNvSpPr>
            <a:spLocks noGrp="1" noChangeArrowheads="1"/>
          </p:cNvSpPr>
          <p:nvPr>
            <p:ph type="sldNum" sz="quarter" idx="12"/>
          </p:nvPr>
        </p:nvSpPr>
        <p:spPr>
          <a:ln/>
        </p:spPr>
        <p:txBody>
          <a:bodyPr/>
          <a:lstStyle>
            <a:lvl1pPr>
              <a:defRPr/>
            </a:lvl1pPr>
          </a:lstStyle>
          <a:p>
            <a:fld id="{4CAD30F2-68F5-45E7-BCF7-53B20506F839}" type="slidenum">
              <a:rPr lang="de-DE" altLang="de-DE"/>
              <a:pPr/>
              <a:t>‹#›</a:t>
            </a:fld>
            <a:endParaRPr lang="de-DE"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6" name="Rectangle 6"/>
          <p:cNvSpPr>
            <a:spLocks noGrp="1" noChangeArrowheads="1"/>
          </p:cNvSpPr>
          <p:nvPr>
            <p:ph type="sldNum" sz="quarter" idx="12"/>
          </p:nvPr>
        </p:nvSpPr>
        <p:spPr>
          <a:ln/>
        </p:spPr>
        <p:txBody>
          <a:bodyPr/>
          <a:lstStyle>
            <a:lvl1pPr>
              <a:defRPr/>
            </a:lvl1pPr>
          </a:lstStyle>
          <a:p>
            <a:fld id="{61A8FCCB-87A8-4F01-8D37-CFB8FE74ADBE}" type="slidenum">
              <a:rPr lang="de-DE" altLang="de-DE"/>
              <a:pPr/>
              <a:t>‹#›</a:t>
            </a:fld>
            <a:endParaRPr lang="de-DE" alt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836613"/>
            <a:ext cx="40386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836613"/>
            <a:ext cx="4038600" cy="5472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7" name="Rectangle 6"/>
          <p:cNvSpPr>
            <a:spLocks noGrp="1" noChangeArrowheads="1"/>
          </p:cNvSpPr>
          <p:nvPr>
            <p:ph type="sldNum" sz="quarter" idx="12"/>
          </p:nvPr>
        </p:nvSpPr>
        <p:spPr>
          <a:ln/>
        </p:spPr>
        <p:txBody>
          <a:bodyPr/>
          <a:lstStyle>
            <a:lvl1pPr>
              <a:defRPr/>
            </a:lvl1pPr>
          </a:lstStyle>
          <a:p>
            <a:fld id="{9286782C-856C-4290-9717-5DF6573D5AC6}" type="slidenum">
              <a:rPr lang="de-DE" altLang="de-DE"/>
              <a:pPr/>
              <a:t>‹#›</a:t>
            </a:fld>
            <a:endParaRPr lang="de-DE"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9" name="Rectangle 6"/>
          <p:cNvSpPr>
            <a:spLocks noGrp="1" noChangeArrowheads="1"/>
          </p:cNvSpPr>
          <p:nvPr>
            <p:ph type="sldNum" sz="quarter" idx="12"/>
          </p:nvPr>
        </p:nvSpPr>
        <p:spPr>
          <a:ln/>
        </p:spPr>
        <p:txBody>
          <a:bodyPr/>
          <a:lstStyle>
            <a:lvl1pPr>
              <a:defRPr/>
            </a:lvl1pPr>
          </a:lstStyle>
          <a:p>
            <a:fld id="{A6BCF9C1-2988-4EB1-B592-00AEE0513883}" type="slidenum">
              <a:rPr lang="de-DE" altLang="de-DE"/>
              <a:pPr/>
              <a:t>‹#›</a:t>
            </a:fld>
            <a:endParaRPr lang="de-DE"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5" name="Rectangle 6"/>
          <p:cNvSpPr>
            <a:spLocks noGrp="1" noChangeArrowheads="1"/>
          </p:cNvSpPr>
          <p:nvPr>
            <p:ph type="sldNum" sz="quarter" idx="12"/>
          </p:nvPr>
        </p:nvSpPr>
        <p:spPr>
          <a:ln/>
        </p:spPr>
        <p:txBody>
          <a:bodyPr/>
          <a:lstStyle>
            <a:lvl1pPr>
              <a:defRPr/>
            </a:lvl1pPr>
          </a:lstStyle>
          <a:p>
            <a:fld id="{B57C67BB-4911-4428-A4F8-22D0EC26F553}" type="slidenum">
              <a:rPr lang="de-DE" altLang="de-DE"/>
              <a:pPr/>
              <a:t>‹#›</a:t>
            </a:fld>
            <a:endParaRPr lang="de-DE" alt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4" name="Rectangle 6"/>
          <p:cNvSpPr>
            <a:spLocks noGrp="1" noChangeArrowheads="1"/>
          </p:cNvSpPr>
          <p:nvPr>
            <p:ph type="sldNum" sz="quarter" idx="12"/>
          </p:nvPr>
        </p:nvSpPr>
        <p:spPr>
          <a:ln/>
        </p:spPr>
        <p:txBody>
          <a:bodyPr/>
          <a:lstStyle>
            <a:lvl1pPr>
              <a:defRPr/>
            </a:lvl1pPr>
          </a:lstStyle>
          <a:p>
            <a:fld id="{C0337242-39EA-45F9-BA09-F3896B323C05}" type="slidenum">
              <a:rPr lang="de-DE" altLang="de-DE"/>
              <a:pPr/>
              <a:t>‹#›</a:t>
            </a:fld>
            <a:endParaRPr lang="de-DE" alt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7" name="Rectangle 6"/>
          <p:cNvSpPr>
            <a:spLocks noGrp="1" noChangeArrowheads="1"/>
          </p:cNvSpPr>
          <p:nvPr>
            <p:ph type="sldNum" sz="quarter" idx="12"/>
          </p:nvPr>
        </p:nvSpPr>
        <p:spPr>
          <a:ln/>
        </p:spPr>
        <p:txBody>
          <a:bodyPr/>
          <a:lstStyle>
            <a:lvl1pPr>
              <a:defRPr/>
            </a:lvl1pPr>
          </a:lstStyle>
          <a:p>
            <a:fld id="{572738CF-BABA-4260-95DA-60E0D064E1EB}" type="slidenum">
              <a:rPr lang="de-DE" altLang="de-DE"/>
              <a:pPr/>
              <a:t>‹#›</a:t>
            </a:fld>
            <a:endParaRPr lang="de-DE"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18/08/2005</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de-DE"/>
              <a:t>Dr. Andrea-Mercedes Riegel</a:t>
            </a:r>
          </a:p>
        </p:txBody>
      </p:sp>
      <p:sp>
        <p:nvSpPr>
          <p:cNvPr id="7" name="Rectangle 6"/>
          <p:cNvSpPr>
            <a:spLocks noGrp="1" noChangeArrowheads="1"/>
          </p:cNvSpPr>
          <p:nvPr>
            <p:ph type="sldNum" sz="quarter" idx="12"/>
          </p:nvPr>
        </p:nvSpPr>
        <p:spPr>
          <a:ln/>
        </p:spPr>
        <p:txBody>
          <a:bodyPr/>
          <a:lstStyle>
            <a:lvl1pPr>
              <a:defRPr/>
            </a:lvl1pPr>
          </a:lstStyle>
          <a:p>
            <a:fld id="{9D5D89EA-ECD9-4F32-BDBA-B034807416FC}" type="slidenum">
              <a:rPr lang="de-DE" altLang="de-DE"/>
              <a:pPr/>
              <a:t>‹#›</a:t>
            </a:fld>
            <a:endParaRPr lang="de-DE" alt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userDrawn="1"/>
        </p:nvSpPr>
        <p:spPr bwMode="auto">
          <a:xfrm rot="10800000">
            <a:off x="0" y="6021388"/>
            <a:ext cx="9144000" cy="836612"/>
          </a:xfrm>
          <a:prstGeom prst="rect">
            <a:avLst/>
          </a:prstGeom>
          <a:gradFill rotWithShape="1">
            <a:gsLst>
              <a:gs pos="0">
                <a:srgbClr val="336699"/>
              </a:gs>
              <a:gs pos="100000">
                <a:schemeClr val="bg1"/>
              </a:gs>
            </a:gsLst>
            <a:path path="rect">
              <a:fillToRect r="100000" b="100000"/>
            </a:path>
          </a:gra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sp>
        <p:nvSpPr>
          <p:cNvPr id="1027" name="Rectangle 7"/>
          <p:cNvSpPr>
            <a:spLocks noChangeArrowheads="1"/>
          </p:cNvSpPr>
          <p:nvPr userDrawn="1"/>
        </p:nvSpPr>
        <p:spPr bwMode="auto">
          <a:xfrm>
            <a:off x="0" y="0"/>
            <a:ext cx="9144000" cy="836613"/>
          </a:xfrm>
          <a:prstGeom prst="rect">
            <a:avLst/>
          </a:prstGeom>
          <a:gradFill rotWithShape="1">
            <a:gsLst>
              <a:gs pos="0">
                <a:srgbClr val="336699"/>
              </a:gs>
              <a:gs pos="100000">
                <a:schemeClr val="bg1"/>
              </a:gs>
            </a:gsLst>
            <a:path path="rect">
              <a:fillToRect r="100000" b="100000"/>
            </a:path>
          </a:gra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de-DE" altLang="de-DE"/>
          </a:p>
        </p:txBody>
      </p:sp>
      <p:sp>
        <p:nvSpPr>
          <p:cNvPr id="1028" name="Rectangle 2"/>
          <p:cNvSpPr>
            <a:spLocks noGrp="1" noChangeArrowheads="1"/>
          </p:cNvSpPr>
          <p:nvPr>
            <p:ph type="title"/>
          </p:nvPr>
        </p:nvSpPr>
        <p:spPr bwMode="auto">
          <a:xfrm>
            <a:off x="107950" y="296863"/>
            <a:ext cx="8893175" cy="395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ltLang="de-DE" smtClean="0"/>
              <a:t>Titelmasterformat</a:t>
            </a:r>
          </a:p>
        </p:txBody>
      </p:sp>
      <p:sp>
        <p:nvSpPr>
          <p:cNvPr id="1029" name="Rectangle 3"/>
          <p:cNvSpPr>
            <a:spLocks noGrp="1" noChangeArrowheads="1"/>
          </p:cNvSpPr>
          <p:nvPr>
            <p:ph type="body" idx="1"/>
          </p:nvPr>
        </p:nvSpPr>
        <p:spPr bwMode="auto">
          <a:xfrm>
            <a:off x="457200" y="836613"/>
            <a:ext cx="8229600" cy="5472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76804" name="Rectangle 4"/>
          <p:cNvSpPr>
            <a:spLocks noGrp="1" noChangeArrowheads="1"/>
          </p:cNvSpPr>
          <p:nvPr>
            <p:ph type="dt" sz="half" idx="2"/>
          </p:nvPr>
        </p:nvSpPr>
        <p:spPr bwMode="auto">
          <a:xfrm>
            <a:off x="457200" y="6616700"/>
            <a:ext cx="213360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r>
              <a:rPr lang="de-DE"/>
              <a:t>18/08/2005</a:t>
            </a:r>
            <a:endParaRPr lang="en-GB"/>
          </a:p>
        </p:txBody>
      </p:sp>
      <p:sp>
        <p:nvSpPr>
          <p:cNvPr id="76805" name="Rectangle 5"/>
          <p:cNvSpPr>
            <a:spLocks noGrp="1" noChangeArrowheads="1"/>
          </p:cNvSpPr>
          <p:nvPr>
            <p:ph type="ftr" sz="quarter" idx="3"/>
          </p:nvPr>
        </p:nvSpPr>
        <p:spPr bwMode="auto">
          <a:xfrm>
            <a:off x="3124200" y="6581775"/>
            <a:ext cx="2895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r>
              <a:rPr lang="de-DE"/>
              <a:t>Dr. Andrea-Mercedes Riegel</a:t>
            </a:r>
          </a:p>
        </p:txBody>
      </p:sp>
      <p:sp>
        <p:nvSpPr>
          <p:cNvPr id="76806" name="Rectangle 6"/>
          <p:cNvSpPr>
            <a:spLocks noGrp="1" noChangeArrowheads="1"/>
          </p:cNvSpPr>
          <p:nvPr>
            <p:ph type="sldNum" sz="quarter" idx="4"/>
          </p:nvPr>
        </p:nvSpPr>
        <p:spPr bwMode="auto">
          <a:xfrm>
            <a:off x="6553200" y="6581775"/>
            <a:ext cx="2133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317E5ED-38CB-416A-BF95-AEDAA749A25D}" type="slidenum">
              <a:rPr lang="de-DE" altLang="de-DE"/>
              <a:pPr/>
              <a:t>‹#›</a:t>
            </a:fld>
            <a:endParaRPr lang="de-DE" altLang="de-DE"/>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iming>
    <p:tnLst>
      <p:par>
        <p:cTn id="1" dur="indefinite" restart="never" nodeType="tmRoot"/>
      </p:par>
    </p:tnLst>
  </p:timing>
  <p:hf hdr="0"/>
  <p:txStyles>
    <p:titleStyle>
      <a:lvl1pPr algn="ctr" rtl="0" eaLnBrk="0" fontAlgn="base" hangingPunct="0">
        <a:spcBef>
          <a:spcPct val="0"/>
        </a:spcBef>
        <a:spcAft>
          <a:spcPct val="0"/>
        </a:spcAft>
        <a:defRPr sz="4000" b="1">
          <a:solidFill>
            <a:srgbClr val="000000"/>
          </a:solidFill>
          <a:latin typeface="+mj-lt"/>
          <a:ea typeface="+mj-ea"/>
          <a:cs typeface="+mj-cs"/>
        </a:defRPr>
      </a:lvl1pPr>
      <a:lvl2pPr algn="ctr" rtl="0" eaLnBrk="0" fontAlgn="base" hangingPunct="0">
        <a:spcBef>
          <a:spcPct val="0"/>
        </a:spcBef>
        <a:spcAft>
          <a:spcPct val="0"/>
        </a:spcAft>
        <a:defRPr sz="4000" b="1">
          <a:solidFill>
            <a:srgbClr val="000000"/>
          </a:solidFill>
          <a:latin typeface="Arial" charset="0"/>
          <a:cs typeface="Arial" charset="0"/>
        </a:defRPr>
      </a:lvl2pPr>
      <a:lvl3pPr algn="ctr" rtl="0" eaLnBrk="0" fontAlgn="base" hangingPunct="0">
        <a:spcBef>
          <a:spcPct val="0"/>
        </a:spcBef>
        <a:spcAft>
          <a:spcPct val="0"/>
        </a:spcAft>
        <a:defRPr sz="4000" b="1">
          <a:solidFill>
            <a:srgbClr val="000000"/>
          </a:solidFill>
          <a:latin typeface="Arial" charset="0"/>
          <a:cs typeface="Arial" charset="0"/>
        </a:defRPr>
      </a:lvl3pPr>
      <a:lvl4pPr algn="ctr" rtl="0" eaLnBrk="0" fontAlgn="base" hangingPunct="0">
        <a:spcBef>
          <a:spcPct val="0"/>
        </a:spcBef>
        <a:spcAft>
          <a:spcPct val="0"/>
        </a:spcAft>
        <a:defRPr sz="4000" b="1">
          <a:solidFill>
            <a:srgbClr val="000000"/>
          </a:solidFill>
          <a:latin typeface="Arial" charset="0"/>
          <a:cs typeface="Arial" charset="0"/>
        </a:defRPr>
      </a:lvl4pPr>
      <a:lvl5pPr algn="ctr" rtl="0" eaLnBrk="0" fontAlgn="base" hangingPunct="0">
        <a:spcBef>
          <a:spcPct val="0"/>
        </a:spcBef>
        <a:spcAft>
          <a:spcPct val="0"/>
        </a:spcAft>
        <a:defRPr sz="4000" b="1">
          <a:solidFill>
            <a:srgbClr val="000000"/>
          </a:solidFill>
          <a:latin typeface="Arial" charset="0"/>
          <a:cs typeface="Arial" charset="0"/>
        </a:defRPr>
      </a:lvl5pPr>
      <a:lvl6pPr marL="457200" algn="ctr" rtl="0" fontAlgn="base">
        <a:spcBef>
          <a:spcPct val="0"/>
        </a:spcBef>
        <a:spcAft>
          <a:spcPct val="0"/>
        </a:spcAft>
        <a:defRPr sz="4000" b="1">
          <a:solidFill>
            <a:srgbClr val="000000"/>
          </a:solidFill>
          <a:latin typeface="Arial" charset="0"/>
          <a:cs typeface="Arial" charset="0"/>
        </a:defRPr>
      </a:lvl6pPr>
      <a:lvl7pPr marL="914400" algn="ctr" rtl="0" fontAlgn="base">
        <a:spcBef>
          <a:spcPct val="0"/>
        </a:spcBef>
        <a:spcAft>
          <a:spcPct val="0"/>
        </a:spcAft>
        <a:defRPr sz="4000" b="1">
          <a:solidFill>
            <a:srgbClr val="000000"/>
          </a:solidFill>
          <a:latin typeface="Arial" charset="0"/>
          <a:cs typeface="Arial" charset="0"/>
        </a:defRPr>
      </a:lvl7pPr>
      <a:lvl8pPr marL="1371600" algn="ctr" rtl="0" fontAlgn="base">
        <a:spcBef>
          <a:spcPct val="0"/>
        </a:spcBef>
        <a:spcAft>
          <a:spcPct val="0"/>
        </a:spcAft>
        <a:defRPr sz="4000" b="1">
          <a:solidFill>
            <a:srgbClr val="000000"/>
          </a:solidFill>
          <a:latin typeface="Arial" charset="0"/>
          <a:cs typeface="Arial" charset="0"/>
        </a:defRPr>
      </a:lvl8pPr>
      <a:lvl9pPr marL="1828800" algn="ctr" rtl="0" fontAlgn="base">
        <a:spcBef>
          <a:spcPct val="0"/>
        </a:spcBef>
        <a:spcAft>
          <a:spcPct val="0"/>
        </a:spcAft>
        <a:defRPr sz="4000" b="1">
          <a:solidFill>
            <a:srgbClr val="00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19138" y="873125"/>
            <a:ext cx="7632700" cy="3167063"/>
          </a:xfrm>
        </p:spPr>
        <p:txBody>
          <a:bodyPr/>
          <a:lstStyle/>
          <a:p>
            <a:pPr eaLnBrk="1" hangingPunct="1">
              <a:spcBef>
                <a:spcPts val="480"/>
              </a:spcBef>
              <a:spcAft>
                <a:spcPts val="0"/>
              </a:spcAft>
              <a:defRPr/>
            </a:pPr>
            <a:r>
              <a:rPr lang="de-DE" altLang="de-DE" sz="3200" dirty="0"/>
              <a:t>Migräne in der chinesischen Medizin</a:t>
            </a:r>
            <a:br>
              <a:rPr lang="de-DE" altLang="de-DE" sz="3200" dirty="0"/>
            </a:br>
            <a:r>
              <a:rPr lang="de-DE" altLang="de-DE" sz="3200" dirty="0"/>
              <a:t/>
            </a:r>
            <a:br>
              <a:rPr lang="de-DE" altLang="de-DE" sz="3200" dirty="0"/>
            </a:br>
            <a:r>
              <a:rPr lang="de-DE" sz="1800" b="0" dirty="0">
                <a:ea typeface="+mn-ea"/>
              </a:rPr>
              <a:t>Veranstaltungsreihe</a:t>
            </a:r>
            <a:r>
              <a:rPr lang="de-DE" sz="1800" b="0" dirty="0"/>
              <a:t/>
            </a:r>
            <a:br>
              <a:rPr lang="de-DE" sz="1800" b="0" dirty="0"/>
            </a:br>
            <a:r>
              <a:rPr lang="de-DE" sz="1800" b="0" dirty="0">
                <a:ea typeface="+mn-ea"/>
              </a:rPr>
              <a:t>Chinesische Medizin</a:t>
            </a:r>
            <a:r>
              <a:rPr lang="de-DE" sz="1800" b="0" dirty="0"/>
              <a:t/>
            </a:r>
            <a:br>
              <a:rPr lang="de-DE" sz="1800" b="0" dirty="0"/>
            </a:br>
            <a:r>
              <a:rPr lang="de-DE" sz="1800" b="0" dirty="0">
                <a:ea typeface="+mn-ea"/>
              </a:rPr>
              <a:t> Eine Kooperation von</a:t>
            </a:r>
            <a:r>
              <a:rPr lang="de-DE" sz="1800" b="0" dirty="0"/>
              <a:t/>
            </a:r>
            <a:br>
              <a:rPr lang="de-DE" sz="1800" b="0" dirty="0"/>
            </a:br>
            <a:r>
              <a:rPr lang="de-DE" sz="1800" b="0" dirty="0">
                <a:ea typeface="+mn-ea"/>
              </a:rPr>
              <a:t>Konfuzius-Institut Heidelberg</a:t>
            </a:r>
            <a:r>
              <a:rPr lang="de-DE" sz="1800" b="0" dirty="0"/>
              <a:t/>
            </a:r>
            <a:br>
              <a:rPr lang="de-DE" sz="1800" b="0" dirty="0"/>
            </a:br>
            <a:r>
              <a:rPr lang="de-DE" sz="1800" b="0" dirty="0">
                <a:ea typeface="+mn-ea"/>
              </a:rPr>
              <a:t>und</a:t>
            </a:r>
            <a:r>
              <a:rPr lang="de-DE" sz="1800" b="0" dirty="0"/>
              <a:t/>
            </a:r>
            <a:br>
              <a:rPr lang="de-DE" sz="1800" b="0" dirty="0"/>
            </a:br>
            <a:r>
              <a:rPr lang="de-DE" sz="1800" b="0" dirty="0">
                <a:ea typeface="+mn-ea"/>
              </a:rPr>
              <a:t>Akademie für Ältere Heidelberg</a:t>
            </a:r>
            <a:r>
              <a:rPr lang="de-DE" sz="1800" b="0" dirty="0"/>
              <a:t/>
            </a:r>
            <a:br>
              <a:rPr lang="de-DE" sz="1800" b="0" dirty="0"/>
            </a:br>
            <a:r>
              <a:rPr lang="de-DE" altLang="de-DE" sz="3200" dirty="0"/>
              <a:t> </a:t>
            </a:r>
          </a:p>
        </p:txBody>
      </p:sp>
      <p:sp>
        <p:nvSpPr>
          <p:cNvPr id="3075" name="Rectangle 3"/>
          <p:cNvSpPr>
            <a:spLocks noGrp="1" noChangeArrowheads="1"/>
          </p:cNvSpPr>
          <p:nvPr>
            <p:ph type="subTitle" idx="1"/>
          </p:nvPr>
        </p:nvSpPr>
        <p:spPr>
          <a:xfrm>
            <a:off x="827088" y="4545013"/>
            <a:ext cx="7705725" cy="1331912"/>
          </a:xfrm>
        </p:spPr>
        <p:txBody>
          <a:bodyPr/>
          <a:lstStyle/>
          <a:p>
            <a:pPr eaLnBrk="1" hangingPunct="1"/>
            <a:r>
              <a:rPr lang="de-DE" altLang="de-DE" sz="2800" smtClean="0"/>
              <a:t>Heidelberg, 20.5.2021</a:t>
            </a:r>
          </a:p>
          <a:p>
            <a:pPr eaLnBrk="1" hangingPunct="1"/>
            <a:r>
              <a:rPr lang="de-DE" altLang="de-DE" sz="2800" smtClean="0"/>
              <a:t>Dr. Andrea-Mercedes Riegel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noChangeArrowheads="1"/>
          </p:cNvSpPr>
          <p:nvPr>
            <p:ph type="title"/>
          </p:nvPr>
        </p:nvSpPr>
        <p:spPr/>
        <p:txBody>
          <a:bodyPr/>
          <a:lstStyle/>
          <a:p>
            <a:r>
              <a:rPr lang="de-DE" altLang="de-DE" sz="2400" smtClean="0"/>
              <a:t>Differentialdiagnose Leitbahnen</a:t>
            </a:r>
          </a:p>
        </p:txBody>
      </p:sp>
      <p:sp>
        <p:nvSpPr>
          <p:cNvPr id="10243" name="Inhaltsplatzhalter 2"/>
          <p:cNvSpPr>
            <a:spLocks noGrp="1" noChangeArrowheads="1"/>
          </p:cNvSpPr>
          <p:nvPr>
            <p:ph idx="1"/>
          </p:nvPr>
        </p:nvSpPr>
        <p:spPr>
          <a:xfrm>
            <a:off x="439738" y="877888"/>
            <a:ext cx="8229600" cy="5472112"/>
          </a:xfrm>
        </p:spPr>
        <p:txBody>
          <a:bodyPr/>
          <a:lstStyle/>
          <a:p>
            <a:pPr>
              <a:defRPr/>
            </a:pPr>
            <a:r>
              <a:rPr lang="de-DE" altLang="de-DE" sz="1600" b="1" dirty="0" err="1">
                <a:latin typeface="Times New Roman" panose="02020603050405020304" pitchFamily="18" charset="0"/>
                <a:cs typeface="Times New Roman" panose="02020603050405020304" pitchFamily="18" charset="0"/>
              </a:rPr>
              <a:t>Taiyang</a:t>
            </a:r>
            <a:r>
              <a:rPr lang="de-DE" altLang="de-DE" sz="1600" dirty="0">
                <a:latin typeface="Times New Roman" panose="02020603050405020304" pitchFamily="18" charset="0"/>
                <a:cs typeface="Times New Roman" panose="02020603050405020304" pitchFamily="18" charset="0"/>
              </a:rPr>
              <a:t>: Blasen- und Dünndarmleitbahn, zieht vom Nacken nach oben Richtung Stirn oder umgekehrt, die Schmerzqualität ist meist drückend oder dumpf</a:t>
            </a:r>
          </a:p>
          <a:p>
            <a:pPr>
              <a:defRPr/>
            </a:pPr>
            <a:r>
              <a:rPr lang="de-DE" altLang="de-DE" sz="1600" dirty="0">
                <a:latin typeface="Times New Roman" panose="02020603050405020304" pitchFamily="18" charset="0"/>
                <a:cs typeface="Times New Roman" panose="02020603050405020304" pitchFamily="18" charset="0"/>
              </a:rPr>
              <a:t>Ursachen: Entgiftungsstörungen, degenerative Veränderungen der HWS, </a:t>
            </a:r>
            <a:r>
              <a:rPr lang="de-DE" altLang="de-DE" sz="1600" dirty="0" err="1">
                <a:latin typeface="Times New Roman" panose="02020603050405020304" pitchFamily="18" charset="0"/>
                <a:cs typeface="Times New Roman" panose="02020603050405020304" pitchFamily="18" charset="0"/>
              </a:rPr>
              <a:t>Okzipitalisneuralgie</a:t>
            </a:r>
            <a:endParaRPr lang="de-DE" altLang="de-DE" sz="1600" dirty="0">
              <a:latin typeface="Times New Roman" panose="02020603050405020304" pitchFamily="18" charset="0"/>
              <a:cs typeface="Times New Roman" panose="02020603050405020304" pitchFamily="18" charset="0"/>
            </a:endParaRPr>
          </a:p>
          <a:p>
            <a:pPr>
              <a:defRPr/>
            </a:pPr>
            <a:endParaRPr lang="de-DE" altLang="de-DE" sz="1600" dirty="0">
              <a:latin typeface="Times New Roman" panose="02020603050405020304" pitchFamily="18" charset="0"/>
              <a:cs typeface="Times New Roman" panose="02020603050405020304" pitchFamily="18" charset="0"/>
            </a:endParaRPr>
          </a:p>
          <a:p>
            <a:pPr>
              <a:defRPr/>
            </a:pPr>
            <a:r>
              <a:rPr lang="de-DE" altLang="de-DE" sz="1600" b="1" dirty="0">
                <a:latin typeface="Times New Roman" panose="02020603050405020304" pitchFamily="18" charset="0"/>
                <a:cs typeface="Times New Roman" panose="02020603050405020304" pitchFamily="18" charset="0"/>
              </a:rPr>
              <a:t>Shaoyang</a:t>
            </a:r>
            <a:r>
              <a:rPr lang="de-DE" altLang="de-DE" sz="1600" dirty="0">
                <a:latin typeface="Times New Roman" panose="02020603050405020304" pitchFamily="18" charset="0"/>
                <a:cs typeface="Times New Roman" panose="02020603050405020304" pitchFamily="18" charset="0"/>
              </a:rPr>
              <a:t>: 3E und Gallenblasenleitbahn, typischer Migränekopfschmerz, meisteinseitig vom Scheitel nach temporal, in den Nacken, die Schmerzqualität ist meist stechend. Bei 3E zieht der Schmerz ins Auge, spart dafür den oberen Teil des Schädels meist aus.</a:t>
            </a:r>
          </a:p>
          <a:p>
            <a:pPr>
              <a:defRPr/>
            </a:pPr>
            <a:r>
              <a:rPr lang="de-DE" altLang="de-DE" sz="1600" dirty="0">
                <a:latin typeface="Times New Roman" panose="02020603050405020304" pitchFamily="18" charset="0"/>
                <a:cs typeface="Times New Roman" panose="02020603050405020304" pitchFamily="18" charset="0"/>
              </a:rPr>
              <a:t>Ursache: </a:t>
            </a:r>
            <a:r>
              <a:rPr lang="de-DE" altLang="de-DE" sz="1600" dirty="0" err="1">
                <a:latin typeface="Times New Roman" panose="02020603050405020304" pitchFamily="18" charset="0"/>
                <a:cs typeface="Times New Roman" panose="02020603050405020304" pitchFamily="18" charset="0"/>
              </a:rPr>
              <a:t>Sympathikotonus</a:t>
            </a:r>
            <a:r>
              <a:rPr lang="de-DE" altLang="de-DE" sz="1600" dirty="0">
                <a:latin typeface="Times New Roman" panose="02020603050405020304" pitchFamily="18" charset="0"/>
                <a:cs typeface="Times New Roman" panose="02020603050405020304" pitchFamily="18" charset="0"/>
              </a:rPr>
              <a:t>, Despressionen, Leber-Entgiftungsstörungen </a:t>
            </a:r>
          </a:p>
          <a:p>
            <a:pPr>
              <a:defRPr/>
            </a:pPr>
            <a:endParaRPr lang="de-DE" altLang="de-DE" sz="1600" dirty="0">
              <a:latin typeface="Times New Roman" panose="02020603050405020304" pitchFamily="18" charset="0"/>
              <a:cs typeface="Times New Roman" panose="02020603050405020304" pitchFamily="18" charset="0"/>
            </a:endParaRPr>
          </a:p>
          <a:p>
            <a:pPr>
              <a:defRPr/>
            </a:pPr>
            <a:r>
              <a:rPr lang="de-DE" altLang="de-DE" sz="1600" b="1" dirty="0" err="1">
                <a:latin typeface="Times New Roman" panose="02020603050405020304" pitchFamily="18" charset="0"/>
                <a:cs typeface="Times New Roman" panose="02020603050405020304" pitchFamily="18" charset="0"/>
              </a:rPr>
              <a:t>Yangming</a:t>
            </a:r>
            <a:r>
              <a:rPr lang="de-DE" altLang="de-DE" sz="1600" dirty="0">
                <a:latin typeface="Times New Roman" panose="02020603050405020304" pitchFamily="18" charset="0"/>
                <a:cs typeface="Times New Roman" panose="02020603050405020304" pitchFamily="18" charset="0"/>
              </a:rPr>
              <a:t>: Magenleitbahn, strahlen von der Schläfe in Gesicht und Wange aus, zieht die Wange nach unten, begleitet meist von Übelkeit oder Erbrechen</a:t>
            </a:r>
          </a:p>
          <a:p>
            <a:pPr>
              <a:defRPr/>
            </a:pPr>
            <a:r>
              <a:rPr lang="de-DE" altLang="de-DE" sz="1600" dirty="0">
                <a:latin typeface="Times New Roman" panose="02020603050405020304" pitchFamily="18" charset="0"/>
                <a:cs typeface="Times New Roman" panose="02020603050405020304" pitchFamily="18" charset="0"/>
              </a:rPr>
              <a:t>Ursache: meist Magenprobleme (Ulcus, Gastritis)</a:t>
            </a:r>
          </a:p>
          <a:p>
            <a:pPr>
              <a:defRPr/>
            </a:pPr>
            <a:endParaRPr lang="de-DE" altLang="de-DE" sz="1600" dirty="0">
              <a:latin typeface="Times New Roman" panose="02020603050405020304" pitchFamily="18" charset="0"/>
              <a:cs typeface="Times New Roman" panose="02020603050405020304" pitchFamily="18" charset="0"/>
            </a:endParaRPr>
          </a:p>
          <a:p>
            <a:pPr>
              <a:defRPr/>
            </a:pPr>
            <a:r>
              <a:rPr lang="de-DE" altLang="de-DE" sz="1600" b="1" dirty="0" err="1">
                <a:latin typeface="Times New Roman" panose="02020603050405020304" pitchFamily="18" charset="0"/>
                <a:cs typeface="Times New Roman" panose="02020603050405020304" pitchFamily="18" charset="0"/>
              </a:rPr>
              <a:t>Jueyin</a:t>
            </a:r>
            <a:r>
              <a:rPr lang="de-DE" altLang="de-DE" sz="1600" dirty="0">
                <a:latin typeface="Times New Roman" panose="02020603050405020304" pitchFamily="18" charset="0"/>
                <a:cs typeface="Times New Roman" panose="02020603050405020304" pitchFamily="18" charset="0"/>
              </a:rPr>
              <a:t>: typischer Kopfschmerz bei Bluthochdruck, pulsierend direkt auf dem Schädeldach </a:t>
            </a:r>
          </a:p>
          <a:p>
            <a:pPr>
              <a:defRPr/>
            </a:pPr>
            <a:r>
              <a:rPr lang="de-DE" altLang="de-DE" sz="1600" dirty="0">
                <a:latin typeface="Times New Roman" panose="02020603050405020304" pitchFamily="18" charset="0"/>
                <a:cs typeface="Times New Roman" panose="02020603050405020304" pitchFamily="18" charset="0"/>
              </a:rPr>
              <a:t>Ursache: </a:t>
            </a:r>
            <a:r>
              <a:rPr lang="de-DE" altLang="de-DE" sz="1600" dirty="0" err="1">
                <a:latin typeface="Times New Roman" panose="02020603050405020304" pitchFamily="18" charset="0"/>
                <a:cs typeface="Times New Roman" panose="02020603050405020304" pitchFamily="18" charset="0"/>
              </a:rPr>
              <a:t>Sympathikotonus</a:t>
            </a:r>
            <a:r>
              <a:rPr lang="de-DE" altLang="de-DE" sz="1600" dirty="0">
                <a:latin typeface="Times New Roman" panose="02020603050405020304" pitchFamily="18" charset="0"/>
                <a:cs typeface="Times New Roman" panose="02020603050405020304" pitchFamily="18" charset="0"/>
              </a:rPr>
              <a:t>, Bluthochdruck</a:t>
            </a:r>
          </a:p>
          <a:p>
            <a:pPr marL="0" indent="0">
              <a:buFontTx/>
              <a:buNone/>
              <a:defRPr/>
            </a:pPr>
            <a:endParaRPr lang="de-DE" altLang="de-DE" sz="1600" dirty="0">
              <a:latin typeface="Times New Roman" panose="02020603050405020304" pitchFamily="18" charset="0"/>
              <a:cs typeface="Times New Roman" panose="02020603050405020304" pitchFamily="18" charset="0"/>
            </a:endParaRPr>
          </a:p>
          <a:p>
            <a:pPr>
              <a:defRPr/>
            </a:pPr>
            <a:endParaRPr lang="de-DE" altLang="de-DE" sz="1600" dirty="0">
              <a:latin typeface="Times New Roman" panose="02020603050405020304" pitchFamily="18" charset="0"/>
              <a:cs typeface="Times New Roman" panose="02020603050405020304" pitchFamily="18" charset="0"/>
            </a:endParaRPr>
          </a:p>
        </p:txBody>
      </p:sp>
      <p:sp>
        <p:nvSpPr>
          <p:cNvPr id="12292" name="Datumsplatzhalter 3"/>
          <p:cNvSpPr>
            <a:spLocks noGrp="1" noChangeArrowheads="1"/>
          </p:cNvSpPr>
          <p:nvPr>
            <p:ph type="dt" sz="quarter" idx="10"/>
          </p:nvPr>
        </p:nvSpPr>
        <p:spPr>
          <a:noFill/>
        </p:spPr>
        <p:txBody>
          <a:bodyPr/>
          <a:lstStyle/>
          <a:p>
            <a:endParaRPr lang="en-GB" altLang="de-DE" smtClean="0"/>
          </a:p>
        </p:txBody>
      </p:sp>
      <p:sp>
        <p:nvSpPr>
          <p:cNvPr id="12293"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2294" name="Foliennummernplatzhalter 5"/>
          <p:cNvSpPr>
            <a:spLocks noGrp="1" noChangeArrowheads="1"/>
          </p:cNvSpPr>
          <p:nvPr>
            <p:ph type="sldNum" sz="quarter" idx="12"/>
          </p:nvPr>
        </p:nvSpPr>
        <p:spPr>
          <a:noFill/>
        </p:spPr>
        <p:txBody>
          <a:bodyPr/>
          <a:lstStyle/>
          <a:p>
            <a:fld id="{C2C66EF4-948A-4917-9EC9-144D3DF4E91C}" type="slidenum">
              <a:rPr lang="de-DE" altLang="de-DE"/>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noChangeArrowheads="1"/>
          </p:cNvSpPr>
          <p:nvPr>
            <p:ph type="title"/>
          </p:nvPr>
        </p:nvSpPr>
        <p:spPr/>
        <p:txBody>
          <a:bodyPr/>
          <a:lstStyle/>
          <a:p>
            <a:r>
              <a:rPr lang="de-DE" altLang="de-DE" sz="2400" smtClean="0"/>
              <a:t>Kopfschmerz akut</a:t>
            </a:r>
          </a:p>
        </p:txBody>
      </p:sp>
      <p:sp>
        <p:nvSpPr>
          <p:cNvPr id="13315" name="Inhaltsplatzhalter 2"/>
          <p:cNvSpPr>
            <a:spLocks noGrp="1" noChangeArrowheads="1"/>
          </p:cNvSpPr>
          <p:nvPr>
            <p:ph idx="1"/>
          </p:nvPr>
        </p:nvSpPr>
        <p:spPr/>
        <p:txBody>
          <a:bodyPr/>
          <a:lstStyle/>
          <a:p>
            <a:endParaRPr lang="de-DE" altLang="de-DE" sz="2800" smtClean="0">
              <a:latin typeface="Times New Roman" pitchFamily="18" charset="0"/>
              <a:cs typeface="Times New Roman" pitchFamily="18" charset="0"/>
            </a:endParaRPr>
          </a:p>
          <a:p>
            <a:r>
              <a:rPr lang="de-DE" altLang="de-DE" sz="1800" b="1" smtClean="0">
                <a:latin typeface="Times New Roman" pitchFamily="18" charset="0"/>
                <a:cs typeface="Times New Roman" pitchFamily="18" charset="0"/>
              </a:rPr>
              <a:t>Wind-Kälte:</a:t>
            </a:r>
            <a:r>
              <a:rPr lang="de-DE" altLang="de-DE" sz="1600" b="1" smtClean="0">
                <a:latin typeface="Times New Roman" pitchFamily="18" charset="0"/>
                <a:cs typeface="Times New Roman" pitchFamily="18" charset="0"/>
              </a:rPr>
              <a:t> </a:t>
            </a:r>
            <a:r>
              <a:rPr lang="de-DE" altLang="de-DE" sz="1600" smtClean="0">
                <a:latin typeface="Times New Roman" pitchFamily="18" charset="0"/>
                <a:cs typeface="Times New Roman" pitchFamily="18" charset="0"/>
              </a:rPr>
              <a:t>Begleiterscheinung</a:t>
            </a:r>
            <a:r>
              <a:rPr lang="de-DE" altLang="de-DE" sz="1600" b="1" smtClean="0">
                <a:latin typeface="Times New Roman" pitchFamily="18" charset="0"/>
                <a:cs typeface="Times New Roman" pitchFamily="18" charset="0"/>
              </a:rPr>
              <a:t> </a:t>
            </a:r>
            <a:r>
              <a:rPr lang="de-DE" altLang="de-DE" sz="1600" smtClean="0">
                <a:latin typeface="Times New Roman" pitchFamily="18" charset="0"/>
                <a:cs typeface="Times New Roman" pitchFamily="18" charset="0"/>
              </a:rPr>
              <a:t>bei Erkältungskrankheiten</a:t>
            </a:r>
          </a:p>
          <a:p>
            <a:r>
              <a:rPr lang="de-DE" altLang="de-DE" sz="1600" smtClean="0">
                <a:latin typeface="Times New Roman" pitchFamily="18" charset="0"/>
                <a:cs typeface="Times New Roman" pitchFamily="18" charset="0"/>
              </a:rPr>
              <a:t>Heftiger spannender Kopfschmerz, Besserung durch wärme, Kälte- und Windphobie, evtl. Gliederschmerzen, Fieber</a:t>
            </a:r>
          </a:p>
          <a:p>
            <a:endParaRPr lang="de-DE" altLang="de-DE" sz="1600" smtClean="0">
              <a:latin typeface="Times New Roman" pitchFamily="18" charset="0"/>
              <a:cs typeface="Times New Roman" pitchFamily="18" charset="0"/>
            </a:endParaRPr>
          </a:p>
          <a:p>
            <a:r>
              <a:rPr lang="de-DE" altLang="de-DE" sz="1800" b="1" smtClean="0">
                <a:latin typeface="Times New Roman" pitchFamily="18" charset="0"/>
                <a:cs typeface="Times New Roman" pitchFamily="18" charset="0"/>
              </a:rPr>
              <a:t>Wind-Hitze</a:t>
            </a:r>
            <a:r>
              <a:rPr lang="de-DE" altLang="de-DE" sz="1600" smtClean="0">
                <a:latin typeface="Times New Roman" pitchFamily="18" charset="0"/>
                <a:cs typeface="Times New Roman" pitchFamily="18" charset="0"/>
              </a:rPr>
              <a:t>: Hitzschlag oder Sonnenstich</a:t>
            </a:r>
          </a:p>
          <a:p>
            <a:r>
              <a:rPr lang="de-DE" altLang="de-DE" sz="1600" smtClean="0">
                <a:latin typeface="Times New Roman" pitchFamily="18" charset="0"/>
                <a:cs typeface="Times New Roman" pitchFamily="18" charset="0"/>
              </a:rPr>
              <a:t>Kopfschmerz mit dem Gefühl, der Kopf wolle bersten, Fieber, rotes Gesicht, Verschlechterung durch Wärme</a:t>
            </a:r>
          </a:p>
          <a:p>
            <a:endParaRPr lang="de-DE" altLang="de-DE" sz="1600" smtClean="0">
              <a:latin typeface="Times New Roman" pitchFamily="18" charset="0"/>
              <a:cs typeface="Times New Roman" pitchFamily="18" charset="0"/>
            </a:endParaRPr>
          </a:p>
          <a:p>
            <a:r>
              <a:rPr lang="de-DE" altLang="de-DE" sz="1800" b="1" smtClean="0">
                <a:latin typeface="Times New Roman" pitchFamily="18" charset="0"/>
                <a:cs typeface="Times New Roman" pitchFamily="18" charset="0"/>
              </a:rPr>
              <a:t>Wind-Feuchtigkeit</a:t>
            </a:r>
            <a:r>
              <a:rPr lang="de-DE" altLang="de-DE" sz="1600" smtClean="0">
                <a:latin typeface="Times New Roman" pitchFamily="18" charset="0"/>
                <a:cs typeface="Times New Roman" pitchFamily="18" charset="0"/>
              </a:rPr>
              <a:t>: Kopfschmerz mit dem Gefühl, eingewickelt zu sein, Verschlechterung durch feucht-nasse Witterung, Gliederschwere, häufigfe Miktion.</a:t>
            </a:r>
          </a:p>
          <a:p>
            <a:r>
              <a:rPr lang="de-DE" altLang="de-DE" sz="1600" smtClean="0">
                <a:latin typeface="Times New Roman" pitchFamily="18" charset="0"/>
                <a:cs typeface="Times New Roman" pitchFamily="18" charset="0"/>
              </a:rPr>
              <a:t>Anm.: bei Erkältungskrankheiten in Frühjahr und Herbst, auch bei Rheuma→akut und chronisch </a:t>
            </a:r>
          </a:p>
          <a:p>
            <a:endParaRPr lang="de-DE" altLang="de-DE" sz="1600" smtClean="0">
              <a:latin typeface="Times New Roman" pitchFamily="18" charset="0"/>
              <a:cs typeface="Times New Roman" pitchFamily="18" charset="0"/>
            </a:endParaRPr>
          </a:p>
          <a:p>
            <a:endParaRPr lang="de-DE" altLang="de-DE" sz="1800" b="1" smtClean="0">
              <a:latin typeface="Times New Roman" pitchFamily="18" charset="0"/>
              <a:cs typeface="Times New Roman" pitchFamily="18" charset="0"/>
            </a:endParaRPr>
          </a:p>
          <a:p>
            <a:pPr>
              <a:buFontTx/>
              <a:buNone/>
            </a:pPr>
            <a:r>
              <a:rPr lang="de-DE" altLang="de-DE" sz="2800" smtClean="0">
                <a:latin typeface="Times New Roman" pitchFamily="18" charset="0"/>
                <a:cs typeface="Times New Roman" pitchFamily="18" charset="0"/>
              </a:rPr>
              <a:t> </a:t>
            </a:r>
          </a:p>
        </p:txBody>
      </p:sp>
      <p:sp>
        <p:nvSpPr>
          <p:cNvPr id="13316" name="Datumsplatzhalter 3"/>
          <p:cNvSpPr>
            <a:spLocks noGrp="1"/>
          </p:cNvSpPr>
          <p:nvPr>
            <p:ph type="dt" sz="quarter" idx="10"/>
          </p:nvPr>
        </p:nvSpPr>
        <p:spPr>
          <a:noFill/>
        </p:spPr>
        <p:txBody>
          <a:bodyPr/>
          <a:lstStyle/>
          <a:p>
            <a:endParaRPr lang="en-GB" altLang="de-DE" smtClean="0"/>
          </a:p>
        </p:txBody>
      </p:sp>
      <p:sp>
        <p:nvSpPr>
          <p:cNvPr id="13317" name="Fußzeilenplatzhalter 4"/>
          <p:cNvSpPr>
            <a:spLocks noGrp="1"/>
          </p:cNvSpPr>
          <p:nvPr>
            <p:ph type="ftr" sz="quarter" idx="11"/>
          </p:nvPr>
        </p:nvSpPr>
        <p:spPr>
          <a:noFill/>
        </p:spPr>
        <p:txBody>
          <a:bodyPr/>
          <a:lstStyle/>
          <a:p>
            <a:r>
              <a:rPr lang="de-DE" altLang="de-DE" smtClean="0"/>
              <a:t>Dr. Andrea-Mercedes Riegel</a:t>
            </a:r>
          </a:p>
        </p:txBody>
      </p:sp>
      <p:sp>
        <p:nvSpPr>
          <p:cNvPr id="13318" name="Foliennummernplatzhalter 5"/>
          <p:cNvSpPr>
            <a:spLocks noGrp="1"/>
          </p:cNvSpPr>
          <p:nvPr>
            <p:ph type="sldNum" sz="quarter" idx="12"/>
          </p:nvPr>
        </p:nvSpPr>
        <p:spPr>
          <a:noFill/>
        </p:spPr>
        <p:txBody>
          <a:bodyPr/>
          <a:lstStyle/>
          <a:p>
            <a:fld id="{6F0D2801-51DA-401D-B5EB-D0A4963AD45C}" type="slidenum">
              <a:rPr lang="de-DE" altLang="de-DE"/>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noChangeArrowheads="1"/>
          </p:cNvSpPr>
          <p:nvPr>
            <p:ph type="title"/>
          </p:nvPr>
        </p:nvSpPr>
        <p:spPr/>
        <p:txBody>
          <a:bodyPr/>
          <a:lstStyle/>
          <a:p>
            <a:r>
              <a:rPr lang="de-DE" altLang="de-DE" sz="2400" smtClean="0"/>
              <a:t>Kopfschmerz chronisch</a:t>
            </a:r>
          </a:p>
        </p:txBody>
      </p:sp>
      <p:sp>
        <p:nvSpPr>
          <p:cNvPr id="12291" name="Inhaltsplatzhalter 2"/>
          <p:cNvSpPr>
            <a:spLocks noGrp="1" noChangeArrowheads="1"/>
          </p:cNvSpPr>
          <p:nvPr>
            <p:ph idx="1"/>
          </p:nvPr>
        </p:nvSpPr>
        <p:spPr/>
        <p:txBody>
          <a:bodyPr/>
          <a:lstStyle/>
          <a:p>
            <a:pPr>
              <a:defRPr/>
            </a:pPr>
            <a:r>
              <a:rPr lang="de-DE" altLang="de-DE" sz="1600" b="1" dirty="0">
                <a:latin typeface="Times New Roman" panose="02020603050405020304" pitchFamily="18" charset="0"/>
                <a:cs typeface="Times New Roman" panose="02020603050405020304" pitchFamily="18" charset="0"/>
              </a:rPr>
              <a:t>Merke</a:t>
            </a:r>
            <a:r>
              <a:rPr lang="de-DE" altLang="de-DE" sz="1600" dirty="0">
                <a:latin typeface="Times New Roman" panose="02020603050405020304" pitchFamily="18" charset="0"/>
                <a:cs typeface="Times New Roman" panose="02020603050405020304" pitchFamily="18" charset="0"/>
              </a:rPr>
              <a:t>: Chronische Kopfschmerzen haben eine innere Ursache (Ausnahme: HWS-Syndrom)</a:t>
            </a:r>
          </a:p>
          <a:p>
            <a:pPr>
              <a:defRPr/>
            </a:pPr>
            <a:endParaRPr lang="de-DE" altLang="de-DE" sz="1600" dirty="0"/>
          </a:p>
          <a:p>
            <a:pPr marL="0" indent="0">
              <a:buFontTx/>
              <a:buNone/>
              <a:defRPr/>
            </a:pPr>
            <a:r>
              <a:rPr lang="de-DE" altLang="de-DE" sz="1600" dirty="0">
                <a:solidFill>
                  <a:srgbClr val="FF0000"/>
                </a:solidFill>
                <a:latin typeface="Times New Roman" panose="02020603050405020304" pitchFamily="18" charset="0"/>
                <a:cs typeface="Times New Roman" panose="02020603050405020304" pitchFamily="18" charset="0"/>
              </a:rPr>
              <a:t>Differentialdiagnose</a:t>
            </a:r>
          </a:p>
          <a:p>
            <a:pPr marL="0" indent="0">
              <a:buFontTx/>
              <a:buNone/>
              <a:defRPr/>
            </a:pPr>
            <a:endParaRPr lang="de-DE" altLang="de-DE" sz="1600" dirty="0">
              <a:latin typeface="Times New Roman" panose="02020603050405020304" pitchFamily="18" charset="0"/>
              <a:cs typeface="Times New Roman" panose="02020603050405020304" pitchFamily="18" charset="0"/>
            </a:endParaRPr>
          </a:p>
          <a:p>
            <a:pPr>
              <a:buFontTx/>
              <a:buChar char="-"/>
              <a:defRPr/>
            </a:pPr>
            <a:r>
              <a:rPr lang="de-DE" altLang="de-DE" sz="1600" dirty="0">
                <a:latin typeface="Times New Roman" panose="02020603050405020304" pitchFamily="18" charset="0"/>
                <a:cs typeface="Times New Roman" panose="02020603050405020304" pitchFamily="18" charset="0"/>
              </a:rPr>
              <a:t>Qi- und Blutstase</a:t>
            </a:r>
          </a:p>
          <a:p>
            <a:pPr>
              <a:buFontTx/>
              <a:buChar char="-"/>
              <a:defRPr/>
            </a:pPr>
            <a:r>
              <a:rPr lang="de-DE" altLang="de-DE" sz="1600" dirty="0">
                <a:latin typeface="Times New Roman" panose="02020603050405020304" pitchFamily="18" charset="0"/>
                <a:cs typeface="Times New Roman" panose="02020603050405020304" pitchFamily="18" charset="0"/>
              </a:rPr>
              <a:t>Qi- und Blutleere</a:t>
            </a:r>
          </a:p>
          <a:p>
            <a:pPr>
              <a:buFontTx/>
              <a:buChar char="-"/>
              <a:defRPr/>
            </a:pPr>
            <a:r>
              <a:rPr lang="de-DE" altLang="de-DE" sz="1600" dirty="0">
                <a:latin typeface="Times New Roman" panose="02020603050405020304" pitchFamily="18" charset="0"/>
                <a:cs typeface="Times New Roman" panose="02020603050405020304" pitchFamily="18" charset="0"/>
              </a:rPr>
              <a:t>Nierenleere</a:t>
            </a:r>
          </a:p>
          <a:p>
            <a:pPr>
              <a:buFontTx/>
              <a:buChar char="-"/>
              <a:defRPr/>
            </a:pPr>
            <a:r>
              <a:rPr lang="de-DE" altLang="de-DE" sz="1600" dirty="0">
                <a:latin typeface="Times New Roman" panose="02020603050405020304" pitchFamily="18" charset="0"/>
                <a:cs typeface="Times New Roman" panose="02020603050405020304" pitchFamily="18" charset="0"/>
              </a:rPr>
              <a:t>Leber-Qi Stagnation</a:t>
            </a:r>
          </a:p>
          <a:p>
            <a:pPr>
              <a:buFontTx/>
              <a:buChar char="-"/>
              <a:defRPr/>
            </a:pPr>
            <a:r>
              <a:rPr lang="de-DE" altLang="de-DE" sz="1600" dirty="0">
                <a:latin typeface="Times New Roman" panose="02020603050405020304" pitchFamily="18" charset="0"/>
                <a:cs typeface="Times New Roman" panose="02020603050405020304" pitchFamily="18" charset="0"/>
              </a:rPr>
              <a:t>Hochschlagendes Leber-</a:t>
            </a:r>
            <a:r>
              <a:rPr lang="de-DE" altLang="de-DE" sz="1600" dirty="0" err="1">
                <a:latin typeface="Times New Roman" panose="02020603050405020304" pitchFamily="18" charset="0"/>
                <a:cs typeface="Times New Roman" panose="02020603050405020304" pitchFamily="18" charset="0"/>
              </a:rPr>
              <a:t>yang</a:t>
            </a:r>
            <a:endParaRPr lang="de-DE" altLang="de-DE" sz="1600" dirty="0">
              <a:latin typeface="Times New Roman" panose="02020603050405020304" pitchFamily="18" charset="0"/>
              <a:cs typeface="Times New Roman" panose="02020603050405020304" pitchFamily="18" charset="0"/>
            </a:endParaRPr>
          </a:p>
          <a:p>
            <a:pPr>
              <a:buFontTx/>
              <a:buChar char="-"/>
              <a:defRPr/>
            </a:pPr>
            <a:r>
              <a:rPr lang="de-DE" altLang="de-DE" sz="1600" dirty="0">
                <a:latin typeface="Times New Roman" panose="02020603050405020304" pitchFamily="18" charset="0"/>
                <a:cs typeface="Times New Roman" panose="02020603050405020304" pitchFamily="18" charset="0"/>
              </a:rPr>
              <a:t>Schleim</a:t>
            </a:r>
          </a:p>
          <a:p>
            <a:pPr algn="ctr">
              <a:buFontTx/>
              <a:buChar char="-"/>
              <a:defRPr/>
            </a:pPr>
            <a:r>
              <a:rPr lang="de-DE" altLang="de-DE" sz="1600" b="1" dirty="0">
                <a:latin typeface="Times New Roman" panose="02020603050405020304" pitchFamily="18" charset="0"/>
                <a:cs typeface="Times New Roman" panose="02020603050405020304" pitchFamily="18" charset="0"/>
              </a:rPr>
              <a:t>FÜLLE</a:t>
            </a:r>
          </a:p>
          <a:p>
            <a:pPr marL="0" indent="0" algn="ctr">
              <a:buFontTx/>
              <a:buNone/>
              <a:defRPr/>
            </a:pPr>
            <a:r>
              <a:rPr lang="de-DE" altLang="de-DE" sz="1600" dirty="0">
                <a:latin typeface="Times New Roman" panose="02020603050405020304" pitchFamily="18" charset="0"/>
                <a:cs typeface="Times New Roman" panose="02020603050405020304" pitchFamily="18" charset="0"/>
              </a:rPr>
              <a:t>Qi- und Blutstase</a:t>
            </a:r>
          </a:p>
          <a:p>
            <a:pPr marL="0" indent="0" algn="ctr">
              <a:buFontTx/>
              <a:buNone/>
              <a:defRPr/>
            </a:pPr>
            <a:r>
              <a:rPr lang="de-DE" altLang="de-DE" sz="1600" dirty="0">
                <a:latin typeface="Times New Roman" panose="02020603050405020304" pitchFamily="18" charset="0"/>
                <a:cs typeface="Times New Roman" panose="02020603050405020304" pitchFamily="18" charset="0"/>
              </a:rPr>
              <a:t>Leber-Qi-Stagnation</a:t>
            </a:r>
          </a:p>
          <a:p>
            <a:pPr marL="0" indent="0" algn="ctr">
              <a:buFontTx/>
              <a:buNone/>
              <a:defRPr/>
            </a:pPr>
            <a:r>
              <a:rPr lang="de-DE" altLang="de-DE" sz="1600" dirty="0">
                <a:latin typeface="Times New Roman" panose="02020603050405020304" pitchFamily="18" charset="0"/>
                <a:cs typeface="Times New Roman" panose="02020603050405020304" pitchFamily="18" charset="0"/>
              </a:rPr>
              <a:t>Hochschlagendes Leber-Yang</a:t>
            </a:r>
          </a:p>
          <a:p>
            <a:pPr algn="ctr">
              <a:buFontTx/>
              <a:buChar char="-"/>
              <a:defRPr/>
            </a:pPr>
            <a:r>
              <a:rPr lang="de-DE" altLang="de-DE" sz="1600" b="1" dirty="0">
                <a:latin typeface="Times New Roman" panose="02020603050405020304" pitchFamily="18" charset="0"/>
                <a:cs typeface="Times New Roman" panose="02020603050405020304" pitchFamily="18" charset="0"/>
              </a:rPr>
              <a:t>LEERE</a:t>
            </a:r>
          </a:p>
          <a:p>
            <a:pPr algn="ctr">
              <a:buFontTx/>
              <a:buChar char="-"/>
              <a:defRPr/>
            </a:pPr>
            <a:r>
              <a:rPr lang="de-DE" altLang="de-DE" sz="1600" dirty="0">
                <a:latin typeface="Times New Roman" panose="02020603050405020304" pitchFamily="18" charset="0"/>
                <a:cs typeface="Times New Roman" panose="02020603050405020304" pitchFamily="18" charset="0"/>
              </a:rPr>
              <a:t>Qi- und Blutleere</a:t>
            </a:r>
          </a:p>
          <a:p>
            <a:pPr algn="ctr">
              <a:buFontTx/>
              <a:buChar char="-"/>
              <a:defRPr/>
            </a:pPr>
            <a:r>
              <a:rPr lang="de-DE" altLang="de-DE" sz="1600" dirty="0">
                <a:latin typeface="Times New Roman" panose="02020603050405020304" pitchFamily="18" charset="0"/>
                <a:cs typeface="Times New Roman" panose="02020603050405020304" pitchFamily="18" charset="0"/>
              </a:rPr>
              <a:t>Nierenleere</a:t>
            </a:r>
          </a:p>
          <a:p>
            <a:pPr algn="ctr">
              <a:buFontTx/>
              <a:buChar char="-"/>
              <a:defRPr/>
            </a:pPr>
            <a:r>
              <a:rPr lang="de-DE" altLang="de-DE" sz="1600" dirty="0">
                <a:latin typeface="Times New Roman" panose="02020603050405020304" pitchFamily="18" charset="0"/>
                <a:cs typeface="Times New Roman" panose="02020603050405020304" pitchFamily="18" charset="0"/>
              </a:rPr>
              <a:t>Schleim (→ Milz-Qi-Leere)</a:t>
            </a:r>
          </a:p>
          <a:p>
            <a:pPr marL="0" indent="0">
              <a:buFontTx/>
              <a:buNone/>
              <a:defRPr/>
            </a:pPr>
            <a:endParaRPr lang="de-DE" altLang="de-DE" sz="1600" dirty="0">
              <a:latin typeface="Times New Roman" panose="02020603050405020304" pitchFamily="18" charset="0"/>
              <a:cs typeface="Times New Roman" panose="02020603050405020304" pitchFamily="18" charset="0"/>
            </a:endParaRPr>
          </a:p>
          <a:p>
            <a:pPr marL="0" indent="0">
              <a:buFontTx/>
              <a:buNone/>
              <a:defRPr/>
            </a:pPr>
            <a:endParaRPr lang="de-DE" altLang="de-DE" sz="1600" dirty="0">
              <a:latin typeface="Times New Roman" panose="02020603050405020304" pitchFamily="18" charset="0"/>
              <a:cs typeface="Times New Roman" panose="02020603050405020304" pitchFamily="18" charset="0"/>
            </a:endParaRPr>
          </a:p>
          <a:p>
            <a:pPr marL="0" indent="0">
              <a:buFontTx/>
              <a:buNone/>
              <a:defRPr/>
            </a:pPr>
            <a:endParaRPr lang="de-DE" altLang="de-DE" sz="1600" dirty="0">
              <a:latin typeface="Times New Roman" panose="02020603050405020304" pitchFamily="18" charset="0"/>
              <a:cs typeface="Times New Roman" panose="02020603050405020304" pitchFamily="18" charset="0"/>
            </a:endParaRPr>
          </a:p>
          <a:p>
            <a:pPr>
              <a:defRPr/>
            </a:pPr>
            <a:endParaRPr lang="de-DE" altLang="de-DE" dirty="0">
              <a:latin typeface="Times New Roman" panose="02020603050405020304" pitchFamily="18" charset="0"/>
              <a:cs typeface="Times New Roman" panose="02020603050405020304" pitchFamily="18" charset="0"/>
            </a:endParaRPr>
          </a:p>
          <a:p>
            <a:pPr>
              <a:defRPr/>
            </a:pPr>
            <a:endParaRPr lang="de-DE" altLang="de-DE" dirty="0">
              <a:latin typeface="Times New Roman" panose="02020603050405020304" pitchFamily="18" charset="0"/>
              <a:cs typeface="Times New Roman" panose="02020603050405020304" pitchFamily="18" charset="0"/>
            </a:endParaRPr>
          </a:p>
          <a:p>
            <a:pPr algn="ctr">
              <a:buFontTx/>
              <a:buNone/>
              <a:defRPr/>
            </a:pPr>
            <a:endParaRPr lang="de-DE" altLang="de-DE" dirty="0">
              <a:latin typeface="Times New Roman" panose="02020603050405020304" pitchFamily="18" charset="0"/>
              <a:cs typeface="Times New Roman" panose="02020603050405020304" pitchFamily="18" charset="0"/>
            </a:endParaRPr>
          </a:p>
          <a:p>
            <a:pPr>
              <a:defRPr/>
            </a:pPr>
            <a:endParaRPr lang="de-DE" altLang="de-DE" dirty="0"/>
          </a:p>
          <a:p>
            <a:pPr>
              <a:defRPr/>
            </a:pPr>
            <a:endParaRPr lang="de-DE" altLang="de-DE" dirty="0"/>
          </a:p>
        </p:txBody>
      </p:sp>
      <p:sp>
        <p:nvSpPr>
          <p:cNvPr id="14340" name="Datumsplatzhalter 3"/>
          <p:cNvSpPr>
            <a:spLocks noGrp="1"/>
          </p:cNvSpPr>
          <p:nvPr>
            <p:ph type="dt" sz="quarter" idx="10"/>
          </p:nvPr>
        </p:nvSpPr>
        <p:spPr>
          <a:noFill/>
        </p:spPr>
        <p:txBody>
          <a:bodyPr/>
          <a:lstStyle/>
          <a:p>
            <a:endParaRPr lang="en-GB" altLang="de-DE" smtClean="0"/>
          </a:p>
        </p:txBody>
      </p:sp>
      <p:sp>
        <p:nvSpPr>
          <p:cNvPr id="14341" name="Fußzeilenplatzhalter 4"/>
          <p:cNvSpPr>
            <a:spLocks noGrp="1"/>
          </p:cNvSpPr>
          <p:nvPr>
            <p:ph type="ftr" sz="quarter" idx="11"/>
          </p:nvPr>
        </p:nvSpPr>
        <p:spPr>
          <a:noFill/>
        </p:spPr>
        <p:txBody>
          <a:bodyPr/>
          <a:lstStyle/>
          <a:p>
            <a:r>
              <a:rPr lang="de-DE" altLang="de-DE" smtClean="0"/>
              <a:t>Dr. Andrea-Mercedes Riegel</a:t>
            </a:r>
          </a:p>
        </p:txBody>
      </p:sp>
      <p:sp>
        <p:nvSpPr>
          <p:cNvPr id="14342" name="Foliennummernplatzhalter 5"/>
          <p:cNvSpPr>
            <a:spLocks noGrp="1"/>
          </p:cNvSpPr>
          <p:nvPr>
            <p:ph type="sldNum" sz="quarter" idx="12"/>
          </p:nvPr>
        </p:nvSpPr>
        <p:spPr>
          <a:noFill/>
        </p:spPr>
        <p:txBody>
          <a:bodyPr/>
          <a:lstStyle/>
          <a:p>
            <a:fld id="{AD3330F4-7F38-49D3-840F-DBA52188ABC6}" type="slidenum">
              <a:rPr lang="de-DE" altLang="de-DE"/>
              <a:pPr/>
              <a:t>12</a:t>
            </a:fld>
            <a:endParaRPr lang="de-DE" altLang="de-D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noChangeArrowheads="1"/>
          </p:cNvSpPr>
          <p:nvPr>
            <p:ph type="title"/>
          </p:nvPr>
        </p:nvSpPr>
        <p:spPr/>
        <p:txBody>
          <a:bodyPr/>
          <a:lstStyle/>
          <a:p>
            <a:r>
              <a:rPr lang="de-DE" altLang="de-DE" sz="2400" smtClean="0"/>
              <a:t>Kopfschmerz: Leeresyndrome</a:t>
            </a:r>
          </a:p>
        </p:txBody>
      </p:sp>
      <p:sp>
        <p:nvSpPr>
          <p:cNvPr id="15363" name="Inhaltsplatzhalter 2"/>
          <p:cNvSpPr>
            <a:spLocks noGrp="1" noChangeArrowheads="1"/>
          </p:cNvSpPr>
          <p:nvPr>
            <p:ph idx="1"/>
          </p:nvPr>
        </p:nvSpPr>
        <p:spPr/>
        <p:txBody>
          <a:bodyPr/>
          <a:lstStyle/>
          <a:p>
            <a:r>
              <a:rPr lang="de-DE" altLang="de-DE" sz="1600" b="1" smtClean="0">
                <a:solidFill>
                  <a:srgbClr val="FF0000"/>
                </a:solidFill>
                <a:latin typeface="Times New Roman" pitchFamily="18" charset="0"/>
                <a:cs typeface="Times New Roman" pitchFamily="18" charset="0"/>
              </a:rPr>
              <a:t>Qi- und Blutleere</a:t>
            </a:r>
          </a:p>
          <a:p>
            <a:r>
              <a:rPr lang="de-DE" altLang="de-DE" sz="1600" smtClean="0">
                <a:latin typeface="Times New Roman" pitchFamily="18" charset="0"/>
                <a:cs typeface="Times New Roman" pitchFamily="18" charset="0"/>
              </a:rPr>
              <a:t>Andauernder Kopfschmerz, der sich bei Anstrengung verschlechtert; evtl. Herzrasen, Müdigkeit, Schlaflosigkeit, Blässe</a:t>
            </a:r>
          </a:p>
          <a:p>
            <a:endParaRPr lang="de-DE" altLang="de-DE" sz="1600" smtClean="0">
              <a:latin typeface="Times New Roman" pitchFamily="18" charset="0"/>
              <a:cs typeface="Times New Roman" pitchFamily="18" charset="0"/>
            </a:endParaRPr>
          </a:p>
          <a:p>
            <a:r>
              <a:rPr lang="de-DE" altLang="de-DE" sz="1600" b="1" smtClean="0">
                <a:solidFill>
                  <a:srgbClr val="FF0000"/>
                </a:solidFill>
                <a:latin typeface="Times New Roman" pitchFamily="18" charset="0"/>
                <a:cs typeface="Times New Roman" pitchFamily="18" charset="0"/>
              </a:rPr>
              <a:t>Nierenleere</a:t>
            </a:r>
          </a:p>
          <a:p>
            <a:r>
              <a:rPr lang="de-DE" altLang="de-DE" sz="1600" smtClean="0">
                <a:latin typeface="Times New Roman" pitchFamily="18" charset="0"/>
                <a:cs typeface="Times New Roman" pitchFamily="18" charset="0"/>
              </a:rPr>
              <a:t>Diffuse Kopfschmerzen mit Leeregefühl; Konzentrationsstörungen, Benommenheit, Lumbalgie, Haarausfall</a:t>
            </a:r>
          </a:p>
          <a:p>
            <a:r>
              <a:rPr lang="de-DE" altLang="de-DE" sz="1600" i="1" smtClean="0">
                <a:latin typeface="Times New Roman" pitchFamily="18" charset="0"/>
                <a:cs typeface="Times New Roman" pitchFamily="18" charset="0"/>
              </a:rPr>
              <a:t>Nieren-Yin-Leere</a:t>
            </a:r>
            <a:r>
              <a:rPr lang="de-DE" altLang="de-DE" sz="1600" smtClean="0">
                <a:latin typeface="Times New Roman" pitchFamily="18" charset="0"/>
                <a:cs typeface="Times New Roman" pitchFamily="18" charset="0"/>
              </a:rPr>
              <a:t>: Nachtschweiß brennende Augen, Hitzegefühl in Händen und Füßen</a:t>
            </a:r>
          </a:p>
          <a:p>
            <a:r>
              <a:rPr lang="de-DE" altLang="de-DE" sz="1600" i="1" smtClean="0">
                <a:latin typeface="Times New Roman" pitchFamily="18" charset="0"/>
                <a:cs typeface="Times New Roman" pitchFamily="18" charset="0"/>
              </a:rPr>
              <a:t>Nieren-Yang-Leere</a:t>
            </a:r>
            <a:r>
              <a:rPr lang="de-DE" altLang="de-DE" sz="1600" smtClean="0">
                <a:latin typeface="Times New Roman" pitchFamily="18" charset="0"/>
                <a:cs typeface="Times New Roman" pitchFamily="18" charset="0"/>
              </a:rPr>
              <a:t>: Wärmebedürfnis, kalte Füße, verstärkter Harndrang</a:t>
            </a:r>
          </a:p>
          <a:p>
            <a:endParaRPr lang="de-DE" altLang="de-DE" sz="1600" smtClean="0">
              <a:latin typeface="Times New Roman" pitchFamily="18" charset="0"/>
              <a:cs typeface="Times New Roman" pitchFamily="18" charset="0"/>
            </a:endParaRPr>
          </a:p>
          <a:p>
            <a:r>
              <a:rPr lang="de-DE" altLang="de-DE" sz="1600" b="1" smtClean="0">
                <a:solidFill>
                  <a:srgbClr val="FF0000"/>
                </a:solidFill>
                <a:latin typeface="Times New Roman" pitchFamily="18" charset="0"/>
                <a:cs typeface="Times New Roman" pitchFamily="18" charset="0"/>
              </a:rPr>
              <a:t>Schleim (Migräne)</a:t>
            </a:r>
          </a:p>
          <a:p>
            <a:r>
              <a:rPr lang="de-DE" altLang="de-DE" sz="1600" smtClean="0">
                <a:latin typeface="Times New Roman" pitchFamily="18" charset="0"/>
                <a:cs typeface="Times New Roman" pitchFamily="18" charset="0"/>
              </a:rPr>
              <a:t>Starker dumpfer Druck im gesamten Kopf, Schweregefühl des Kopfes und das Gefühl, in einem Schraubstock befindlich zu sein. </a:t>
            </a:r>
          </a:p>
          <a:p>
            <a:endParaRPr lang="de-DE" altLang="de-DE" sz="1600" smtClean="0">
              <a:latin typeface="Times New Roman" pitchFamily="18" charset="0"/>
              <a:cs typeface="Times New Roman" pitchFamily="18" charset="0"/>
            </a:endParaRPr>
          </a:p>
          <a:p>
            <a:endParaRPr lang="de-DE" altLang="de-DE" sz="1600" smtClean="0">
              <a:latin typeface="Times New Roman" pitchFamily="18" charset="0"/>
              <a:cs typeface="Times New Roman" pitchFamily="18" charset="0"/>
            </a:endParaRPr>
          </a:p>
          <a:p>
            <a:endParaRPr lang="de-DE" altLang="de-DE" sz="1600" smtClean="0">
              <a:latin typeface="Times New Roman" pitchFamily="18" charset="0"/>
              <a:cs typeface="Times New Roman" pitchFamily="18" charset="0"/>
            </a:endParaRPr>
          </a:p>
        </p:txBody>
      </p:sp>
      <p:sp>
        <p:nvSpPr>
          <p:cNvPr id="15364" name="Datumsplatzhalter 3"/>
          <p:cNvSpPr>
            <a:spLocks noGrp="1" noChangeArrowheads="1"/>
          </p:cNvSpPr>
          <p:nvPr>
            <p:ph type="dt" sz="quarter" idx="10"/>
          </p:nvPr>
        </p:nvSpPr>
        <p:spPr>
          <a:noFill/>
        </p:spPr>
        <p:txBody>
          <a:bodyPr/>
          <a:lstStyle/>
          <a:p>
            <a:endParaRPr lang="en-GB" altLang="de-DE" smtClean="0"/>
          </a:p>
        </p:txBody>
      </p:sp>
      <p:sp>
        <p:nvSpPr>
          <p:cNvPr id="15365"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5366" name="Foliennummernplatzhalter 5"/>
          <p:cNvSpPr>
            <a:spLocks noGrp="1" noChangeArrowheads="1"/>
          </p:cNvSpPr>
          <p:nvPr>
            <p:ph type="sldNum" sz="quarter" idx="12"/>
          </p:nvPr>
        </p:nvSpPr>
        <p:spPr>
          <a:noFill/>
        </p:spPr>
        <p:txBody>
          <a:bodyPr/>
          <a:lstStyle/>
          <a:p>
            <a:fld id="{F04D3B86-4345-4882-86C9-5E5E443835B8}" type="slidenum">
              <a:rPr lang="de-DE" altLang="de-DE"/>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noChangeArrowheads="1"/>
          </p:cNvSpPr>
          <p:nvPr>
            <p:ph type="title"/>
          </p:nvPr>
        </p:nvSpPr>
        <p:spPr/>
        <p:txBody>
          <a:bodyPr/>
          <a:lstStyle/>
          <a:p>
            <a:r>
              <a:rPr lang="de-DE" altLang="de-DE" sz="2400" smtClean="0"/>
              <a:t>Kopfschmerz: Füllesyndrome</a:t>
            </a:r>
          </a:p>
        </p:txBody>
      </p:sp>
      <p:sp>
        <p:nvSpPr>
          <p:cNvPr id="15363" name="Inhaltsplatzhalter 2"/>
          <p:cNvSpPr>
            <a:spLocks noGrp="1" noChangeArrowheads="1"/>
          </p:cNvSpPr>
          <p:nvPr>
            <p:ph idx="1"/>
          </p:nvPr>
        </p:nvSpPr>
        <p:spPr/>
        <p:txBody>
          <a:bodyPr/>
          <a:lstStyle/>
          <a:p>
            <a:pPr>
              <a:defRPr/>
            </a:pPr>
            <a:r>
              <a:rPr lang="de-DE" altLang="de-DE" sz="1600" b="1" dirty="0">
                <a:solidFill>
                  <a:srgbClr val="FF0000"/>
                </a:solidFill>
                <a:latin typeface="Times New Roman" panose="02020603050405020304" pitchFamily="18" charset="0"/>
                <a:cs typeface="Times New Roman" panose="02020603050405020304" pitchFamily="18" charset="0"/>
              </a:rPr>
              <a:t>Qi- und Blutstase</a:t>
            </a:r>
          </a:p>
          <a:p>
            <a:pPr>
              <a:defRPr/>
            </a:pPr>
            <a:r>
              <a:rPr lang="de-DE" altLang="de-DE" sz="1600" dirty="0">
                <a:latin typeface="Times New Roman" panose="02020603050405020304" pitchFamily="18" charset="0"/>
                <a:cs typeface="Times New Roman" panose="02020603050405020304" pitchFamily="18" charset="0"/>
              </a:rPr>
              <a:t>Punktuell stechender Kopfschmerz, genau lokalisierbar</a:t>
            </a:r>
          </a:p>
          <a:p>
            <a:pPr>
              <a:defRPr/>
            </a:pPr>
            <a:endParaRPr lang="de-DE" altLang="de-DE" sz="1600" dirty="0">
              <a:latin typeface="Times New Roman" panose="02020603050405020304" pitchFamily="18" charset="0"/>
              <a:cs typeface="Times New Roman" panose="02020603050405020304" pitchFamily="18" charset="0"/>
            </a:endParaRPr>
          </a:p>
          <a:p>
            <a:pPr>
              <a:defRPr/>
            </a:pPr>
            <a:endParaRPr lang="de-DE" altLang="de-DE" sz="1600" dirty="0">
              <a:latin typeface="Times New Roman" panose="02020603050405020304" pitchFamily="18" charset="0"/>
              <a:cs typeface="Times New Roman" panose="02020603050405020304" pitchFamily="18" charset="0"/>
            </a:endParaRPr>
          </a:p>
          <a:p>
            <a:pPr>
              <a:defRPr/>
            </a:pPr>
            <a:r>
              <a:rPr lang="de-DE" altLang="de-DE" sz="1600" b="1" dirty="0">
                <a:solidFill>
                  <a:srgbClr val="FF0000"/>
                </a:solidFill>
                <a:latin typeface="Times New Roman" panose="02020603050405020304" pitchFamily="18" charset="0"/>
                <a:cs typeface="Times New Roman" panose="02020603050405020304" pitchFamily="18" charset="0"/>
              </a:rPr>
              <a:t>Leber-Qi-Stagnation (Migräne)</a:t>
            </a:r>
          </a:p>
          <a:p>
            <a:pPr>
              <a:defRPr/>
            </a:pPr>
            <a:r>
              <a:rPr lang="de-DE" altLang="de-DE" sz="1600" dirty="0">
                <a:solidFill>
                  <a:srgbClr val="000000"/>
                </a:solidFill>
                <a:latin typeface="Times New Roman" panose="02020603050405020304" pitchFamily="18" charset="0"/>
                <a:cs typeface="Times New Roman" panose="02020603050405020304" pitchFamily="18" charset="0"/>
              </a:rPr>
              <a:t>(Depression; Entgiftungsstörungen)</a:t>
            </a:r>
          </a:p>
          <a:p>
            <a:pPr algn="just">
              <a:lnSpc>
                <a:spcPct val="107000"/>
              </a:lnSpc>
              <a:spcAft>
                <a:spcPts val="800"/>
              </a:spcAft>
              <a:defRPr/>
            </a:pPr>
            <a:r>
              <a:rPr lang="de-DE" altLang="de-DE" sz="1600" dirty="0">
                <a:solidFill>
                  <a:srgbClr val="000000"/>
                </a:solidFill>
                <a:latin typeface="Times New Roman" panose="02020603050405020304" pitchFamily="18" charset="0"/>
                <a:cs typeface="Times New Roman" panose="02020603050405020304" pitchFamily="18" charset="0"/>
              </a:rPr>
              <a:t>Ziehende Kopfschmerzen und von Verspannungen im Nackenbereich begleitet, evtl. Übelkeit, Reizbarkeit; Dysmenorrhoe, Stimmungsschwankungen, depressive Verstimmung (PMS!)</a:t>
            </a:r>
            <a:endParaRPr lang="de-DE" sz="1200" dirty="0">
              <a:latin typeface="Calibri" panose="020F0502020204030204" pitchFamily="34" charset="0"/>
              <a:ea typeface="DengXian" panose="02010600030101010101" pitchFamily="2" charset="-122"/>
              <a:cs typeface="Times New Roman" panose="02020603050405020304" pitchFamily="18" charset="0"/>
            </a:endParaRPr>
          </a:p>
          <a:p>
            <a:pPr marL="0" indent="0">
              <a:buFontTx/>
              <a:buNone/>
              <a:defRPr/>
            </a:pPr>
            <a:endParaRPr lang="de-DE" altLang="de-DE" sz="1600" dirty="0">
              <a:solidFill>
                <a:srgbClr val="000000"/>
              </a:solidFill>
              <a:latin typeface="Times New Roman" panose="02020603050405020304" pitchFamily="18" charset="0"/>
              <a:cs typeface="Times New Roman" panose="02020603050405020304" pitchFamily="18" charset="0"/>
            </a:endParaRPr>
          </a:p>
          <a:p>
            <a:pPr>
              <a:defRPr/>
            </a:pPr>
            <a:r>
              <a:rPr lang="de-DE" altLang="de-DE" sz="1600" b="1" dirty="0">
                <a:solidFill>
                  <a:srgbClr val="FF0000"/>
                </a:solidFill>
                <a:latin typeface="Times New Roman" panose="02020603050405020304" pitchFamily="18" charset="0"/>
                <a:cs typeface="Times New Roman" panose="02020603050405020304" pitchFamily="18" charset="0"/>
              </a:rPr>
              <a:t>Hochschlagendes Leber-Yang (Migräne)</a:t>
            </a:r>
          </a:p>
          <a:p>
            <a:pPr>
              <a:defRPr/>
            </a:pPr>
            <a:r>
              <a:rPr lang="de-DE" altLang="de-DE" sz="1600" dirty="0">
                <a:latin typeface="Times New Roman" panose="02020603050405020304" pitchFamily="18" charset="0"/>
                <a:cs typeface="Times New Roman" panose="02020603050405020304" pitchFamily="18" charset="0"/>
              </a:rPr>
              <a:t>(Stress, </a:t>
            </a:r>
            <a:r>
              <a:rPr lang="de-DE" altLang="de-DE" sz="1600" dirty="0" err="1">
                <a:latin typeface="Times New Roman" panose="02020603050405020304" pitchFamily="18" charset="0"/>
                <a:cs typeface="Times New Roman" panose="02020603050405020304" pitchFamily="18" charset="0"/>
              </a:rPr>
              <a:t>Sympathikotonus</a:t>
            </a:r>
            <a:r>
              <a:rPr lang="de-DE" altLang="de-DE" sz="1600" dirty="0">
                <a:latin typeface="Times New Roman" panose="02020603050405020304" pitchFamily="18" charset="0"/>
                <a:cs typeface="Times New Roman" panose="02020603050405020304" pitchFamily="18" charset="0"/>
              </a:rPr>
              <a:t>)</a:t>
            </a:r>
          </a:p>
          <a:p>
            <a:pPr>
              <a:defRPr/>
            </a:pPr>
            <a:r>
              <a:rPr lang="de-DE" altLang="de-DE" sz="1600" dirty="0">
                <a:latin typeface="Times New Roman" panose="02020603050405020304" pitchFamily="18" charset="0"/>
                <a:cs typeface="Times New Roman" panose="02020603050405020304" pitchFamily="18" charset="0"/>
              </a:rPr>
              <a:t>Pulsierende oder stechende Kopfschmerzen, v.a. auf dem Schädeldach, verschlechtert durch Stress oder Ärger, Druckschmerz in den Augen, Mundtrockenheit, Tinnitus, Bluthochdruck</a:t>
            </a:r>
          </a:p>
        </p:txBody>
      </p:sp>
      <p:sp>
        <p:nvSpPr>
          <p:cNvPr id="16388" name="Datumsplatzhalter 3"/>
          <p:cNvSpPr>
            <a:spLocks noGrp="1" noChangeArrowheads="1"/>
          </p:cNvSpPr>
          <p:nvPr>
            <p:ph type="dt" sz="quarter" idx="10"/>
          </p:nvPr>
        </p:nvSpPr>
        <p:spPr>
          <a:noFill/>
        </p:spPr>
        <p:txBody>
          <a:bodyPr/>
          <a:lstStyle/>
          <a:p>
            <a:endParaRPr lang="en-GB" altLang="de-DE" smtClean="0"/>
          </a:p>
        </p:txBody>
      </p:sp>
      <p:sp>
        <p:nvSpPr>
          <p:cNvPr id="16389"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6390" name="Foliennummernplatzhalter 5"/>
          <p:cNvSpPr>
            <a:spLocks noGrp="1" noChangeArrowheads="1"/>
          </p:cNvSpPr>
          <p:nvPr>
            <p:ph type="sldNum" sz="quarter" idx="12"/>
          </p:nvPr>
        </p:nvSpPr>
        <p:spPr>
          <a:noFill/>
        </p:spPr>
        <p:txBody>
          <a:bodyPr/>
          <a:lstStyle/>
          <a:p>
            <a:fld id="{A7B06D89-98F7-4B3A-95D6-10B3135F35A6}" type="slidenum">
              <a:rPr lang="de-DE" altLang="de-DE"/>
              <a:pPr/>
              <a:t>14</a:t>
            </a:fld>
            <a:endParaRPr lang="de-DE" alt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noChangeArrowheads="1"/>
          </p:cNvSpPr>
          <p:nvPr>
            <p:ph type="title"/>
          </p:nvPr>
        </p:nvSpPr>
        <p:spPr/>
        <p:txBody>
          <a:bodyPr/>
          <a:lstStyle/>
          <a:p>
            <a:r>
              <a:rPr lang="de-DE" altLang="de-DE" sz="2400" smtClean="0"/>
              <a:t>Kopfschmerz – Therapien </a:t>
            </a:r>
          </a:p>
        </p:txBody>
      </p:sp>
      <p:sp>
        <p:nvSpPr>
          <p:cNvPr id="3" name="Inhaltsplatzhalter 2"/>
          <p:cNvSpPr>
            <a:spLocks noGrp="1"/>
          </p:cNvSpPr>
          <p:nvPr>
            <p:ph idx="1"/>
          </p:nvPr>
        </p:nvSpPr>
        <p:spPr/>
        <p:txBody>
          <a:bodyPr/>
          <a:lstStyle/>
          <a:p>
            <a:pPr algn="ctr">
              <a:defRPr/>
            </a:pPr>
            <a:r>
              <a:rPr lang="de-DE" sz="1600" dirty="0"/>
              <a:t>Fünf Säulen</a:t>
            </a:r>
          </a:p>
          <a:p>
            <a:pPr algn="ctr">
              <a:defRPr/>
            </a:pPr>
            <a:endParaRPr lang="de-DE" sz="1600" dirty="0"/>
          </a:p>
          <a:p>
            <a:pPr algn="ctr">
              <a:defRPr/>
            </a:pPr>
            <a:r>
              <a:rPr lang="de-DE" sz="1600" dirty="0"/>
              <a:t>Akupunktur</a:t>
            </a:r>
          </a:p>
          <a:p>
            <a:pPr algn="ctr">
              <a:defRPr/>
            </a:pPr>
            <a:endParaRPr lang="de-DE" sz="1600" dirty="0"/>
          </a:p>
          <a:p>
            <a:pPr algn="ctr">
              <a:defRPr/>
            </a:pPr>
            <a:r>
              <a:rPr lang="de-DE" sz="1600" dirty="0" err="1"/>
              <a:t>Tuina</a:t>
            </a:r>
            <a:r>
              <a:rPr lang="de-DE" sz="1600" dirty="0"/>
              <a:t>-Massage</a:t>
            </a:r>
          </a:p>
          <a:p>
            <a:pPr algn="ctr">
              <a:defRPr/>
            </a:pPr>
            <a:endParaRPr lang="de-DE" sz="1600" dirty="0"/>
          </a:p>
          <a:p>
            <a:pPr algn="ctr">
              <a:defRPr/>
            </a:pPr>
            <a:r>
              <a:rPr lang="de-DE" sz="1600" dirty="0"/>
              <a:t>Kräutertherapie</a:t>
            </a:r>
          </a:p>
          <a:p>
            <a:pPr algn="ctr">
              <a:defRPr/>
            </a:pPr>
            <a:endParaRPr lang="de-DE" sz="1600" dirty="0"/>
          </a:p>
          <a:p>
            <a:pPr algn="ctr">
              <a:defRPr/>
            </a:pPr>
            <a:r>
              <a:rPr lang="de-DE" sz="1600" dirty="0"/>
              <a:t>Ernährung</a:t>
            </a:r>
          </a:p>
          <a:p>
            <a:pPr algn="ctr">
              <a:defRPr/>
            </a:pPr>
            <a:endParaRPr lang="de-DE" sz="1600" dirty="0"/>
          </a:p>
          <a:p>
            <a:pPr marL="0" indent="0" algn="ctr">
              <a:buFontTx/>
              <a:buNone/>
              <a:defRPr/>
            </a:pPr>
            <a:endParaRPr lang="de-DE" sz="1600" dirty="0"/>
          </a:p>
          <a:p>
            <a:pPr marL="347472" indent="-347472">
              <a:spcBef>
                <a:spcPts val="576"/>
              </a:spcBef>
              <a:spcAft>
                <a:spcPts val="0"/>
              </a:spcAft>
              <a:defRPr/>
            </a:pPr>
            <a:r>
              <a:rPr lang="de-DE" sz="1600" dirty="0">
                <a:latin typeface="Times New Roman" panose="02020603050405020304" pitchFamily="18" charset="0"/>
                <a:cs typeface="Times New Roman" panose="02020603050405020304" pitchFamily="18" charset="0"/>
              </a:rPr>
              <a:t>Ziel: Energetischer Ausgleich, Lösen von Stauungen im Fluss von Qi und Blut, Herstellen von Harmonie im Zusammenspiel der Innenorgane </a:t>
            </a:r>
          </a:p>
          <a:p>
            <a:pPr marL="0" indent="0">
              <a:buFontTx/>
              <a:buNone/>
              <a:defRPr/>
            </a:pPr>
            <a:r>
              <a:rPr lang="de-DE" sz="1600" dirty="0"/>
              <a:t> </a:t>
            </a:r>
          </a:p>
          <a:p>
            <a:pPr algn="ctr">
              <a:defRPr/>
            </a:pPr>
            <a:endParaRPr lang="de-DE" sz="1600" dirty="0"/>
          </a:p>
        </p:txBody>
      </p:sp>
      <p:sp>
        <p:nvSpPr>
          <p:cNvPr id="17412" name="Datumsplatzhalter 3"/>
          <p:cNvSpPr>
            <a:spLocks noGrp="1" noChangeArrowheads="1"/>
          </p:cNvSpPr>
          <p:nvPr>
            <p:ph type="dt" sz="quarter" idx="10"/>
          </p:nvPr>
        </p:nvSpPr>
        <p:spPr>
          <a:noFill/>
        </p:spPr>
        <p:txBody>
          <a:bodyPr/>
          <a:lstStyle/>
          <a:p>
            <a:endParaRPr lang="en-GB" altLang="de-DE" smtClean="0"/>
          </a:p>
        </p:txBody>
      </p:sp>
      <p:sp>
        <p:nvSpPr>
          <p:cNvPr id="17413"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7414" name="Foliennummernplatzhalter 5"/>
          <p:cNvSpPr>
            <a:spLocks noGrp="1" noChangeArrowheads="1"/>
          </p:cNvSpPr>
          <p:nvPr>
            <p:ph type="sldNum" sz="quarter" idx="12"/>
          </p:nvPr>
        </p:nvSpPr>
        <p:spPr>
          <a:noFill/>
        </p:spPr>
        <p:txBody>
          <a:bodyPr/>
          <a:lstStyle/>
          <a:p>
            <a:fld id="{4727A963-83E4-4745-8632-48E1CBE1236F}" type="slidenum">
              <a:rPr lang="de-DE" altLang="de-DE"/>
              <a:pPr/>
              <a:t>15</a:t>
            </a:fld>
            <a:endParaRPr lang="de-DE" alt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noChangeArrowheads="1"/>
          </p:cNvSpPr>
          <p:nvPr>
            <p:ph type="title"/>
          </p:nvPr>
        </p:nvSpPr>
        <p:spPr/>
        <p:txBody>
          <a:bodyPr/>
          <a:lstStyle/>
          <a:p>
            <a:r>
              <a:rPr lang="de-DE" altLang="de-DE" sz="2400" smtClean="0"/>
              <a:t>Therapieprinzipien Migräne nach Typus</a:t>
            </a:r>
          </a:p>
        </p:txBody>
      </p:sp>
      <p:sp>
        <p:nvSpPr>
          <p:cNvPr id="18435" name="Inhaltsplatzhalter 2"/>
          <p:cNvSpPr>
            <a:spLocks noGrp="1" noChangeArrowheads="1"/>
          </p:cNvSpPr>
          <p:nvPr>
            <p:ph idx="1"/>
          </p:nvPr>
        </p:nvSpPr>
        <p:spPr/>
        <p:txBody>
          <a:bodyPr/>
          <a:lstStyle/>
          <a:p>
            <a:pPr marL="0" indent="0">
              <a:buFontTx/>
              <a:buNone/>
            </a:pPr>
            <a:r>
              <a:rPr lang="de-DE" altLang="de-DE" sz="1800" b="1" smtClean="0"/>
              <a:t>Leber-Qi-Stagnation</a:t>
            </a:r>
            <a:r>
              <a:rPr lang="de-DE" altLang="de-DE" sz="1800" smtClean="0"/>
              <a:t>:</a:t>
            </a:r>
          </a:p>
          <a:p>
            <a:pPr marL="0" indent="0">
              <a:buFontTx/>
              <a:buNone/>
            </a:pPr>
            <a:r>
              <a:rPr lang="de-DE" altLang="de-DE" sz="1800" smtClean="0"/>
              <a:t>Befreien des Qi, Aktivieren des Qi- und Blutflusses, Stillen des Schmerzes</a:t>
            </a:r>
          </a:p>
          <a:p>
            <a:pPr marL="0" indent="0">
              <a:buFontTx/>
              <a:buNone/>
            </a:pPr>
            <a:endParaRPr lang="de-DE" altLang="de-DE" sz="1800" smtClean="0"/>
          </a:p>
          <a:p>
            <a:pPr marL="0" indent="0">
              <a:buFontTx/>
              <a:buNone/>
            </a:pPr>
            <a:r>
              <a:rPr lang="de-DE" altLang="de-DE" sz="1800" b="1" smtClean="0"/>
              <a:t>Leber-Qi-Stagnation mit Schleimstagnation:</a:t>
            </a:r>
          </a:p>
          <a:p>
            <a:pPr marL="0" indent="0">
              <a:buFontTx/>
              <a:buNone/>
            </a:pPr>
            <a:r>
              <a:rPr lang="de-DE" altLang="de-DE" sz="1800" smtClean="0"/>
              <a:t>Befreien von Leber-Qi, Wandeln von Schleim, Aktivieren der Qi-Zirkulation</a:t>
            </a:r>
          </a:p>
          <a:p>
            <a:pPr marL="0" indent="0">
              <a:buFontTx/>
              <a:buNone/>
            </a:pPr>
            <a:endParaRPr lang="de-DE" altLang="de-DE" sz="1800" smtClean="0"/>
          </a:p>
          <a:p>
            <a:pPr marL="0" indent="0">
              <a:buFontTx/>
              <a:buNone/>
            </a:pPr>
            <a:r>
              <a:rPr lang="de-DE" altLang="de-DE" sz="1800" b="1" smtClean="0"/>
              <a:t>Hochschlagendes Leber-Yang</a:t>
            </a:r>
            <a:r>
              <a:rPr lang="de-DE" altLang="de-DE" sz="1800" smtClean="0"/>
              <a:t>:</a:t>
            </a:r>
          </a:p>
          <a:p>
            <a:pPr marL="0" indent="0">
              <a:buFontTx/>
              <a:buNone/>
            </a:pPr>
            <a:r>
              <a:rPr lang="de-DE" altLang="de-DE" sz="1800" smtClean="0"/>
              <a:t>Beruhigen der Leber, Aktivieren der Blut- und Qi-zirkulation, Beruhigen des Geistes, Stärken des Yin</a:t>
            </a:r>
          </a:p>
          <a:p>
            <a:pPr marL="0" indent="0">
              <a:buFontTx/>
              <a:buNone/>
            </a:pPr>
            <a:endParaRPr lang="de-DE" altLang="de-DE" sz="1800" smtClean="0"/>
          </a:p>
          <a:p>
            <a:pPr marL="0" indent="0">
              <a:buFontTx/>
              <a:buNone/>
            </a:pPr>
            <a:endParaRPr lang="de-DE" altLang="de-DE" sz="1800" smtClean="0"/>
          </a:p>
          <a:p>
            <a:pPr marL="0" indent="0">
              <a:buFontTx/>
              <a:buNone/>
            </a:pPr>
            <a:endParaRPr lang="de-DE" altLang="de-DE" sz="1800" smtClean="0"/>
          </a:p>
          <a:p>
            <a:pPr marL="0" indent="0">
              <a:buFontTx/>
              <a:buNone/>
            </a:pPr>
            <a:r>
              <a:rPr lang="de-DE" altLang="de-DE" sz="1800" b="1" smtClean="0"/>
              <a:t>Milz-Qi-Leere mit Schleim:</a:t>
            </a:r>
          </a:p>
          <a:p>
            <a:pPr marL="0" indent="0">
              <a:buFontTx/>
              <a:buNone/>
            </a:pPr>
            <a:r>
              <a:rPr lang="de-DE" altLang="de-DE" sz="1800" smtClean="0"/>
              <a:t>Stärken der Mitte, Aktivieren des Qi- und Blutflusses, Wandeln und Drainieren von Schleim   </a:t>
            </a:r>
          </a:p>
        </p:txBody>
      </p:sp>
      <p:sp>
        <p:nvSpPr>
          <p:cNvPr id="18436" name="Datumsplatzhalter 3"/>
          <p:cNvSpPr>
            <a:spLocks noGrp="1" noChangeArrowheads="1"/>
          </p:cNvSpPr>
          <p:nvPr>
            <p:ph type="dt" sz="quarter" idx="10"/>
          </p:nvPr>
        </p:nvSpPr>
        <p:spPr>
          <a:noFill/>
        </p:spPr>
        <p:txBody>
          <a:bodyPr/>
          <a:lstStyle/>
          <a:p>
            <a:endParaRPr lang="en-GB" altLang="de-DE" smtClean="0"/>
          </a:p>
        </p:txBody>
      </p:sp>
      <p:sp>
        <p:nvSpPr>
          <p:cNvPr id="18437"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8438" name="Foliennummernplatzhalter 5"/>
          <p:cNvSpPr>
            <a:spLocks noGrp="1" noChangeArrowheads="1"/>
          </p:cNvSpPr>
          <p:nvPr>
            <p:ph type="sldNum" sz="quarter" idx="12"/>
          </p:nvPr>
        </p:nvSpPr>
        <p:spPr>
          <a:noFill/>
        </p:spPr>
        <p:txBody>
          <a:bodyPr/>
          <a:lstStyle/>
          <a:p>
            <a:fld id="{3BD1C0E9-2B33-41B6-8A49-8EB42BAB400D}" type="slidenum">
              <a:rPr lang="de-DE" altLang="de-DE"/>
              <a:pPr/>
              <a:t>16</a:t>
            </a:fld>
            <a:endParaRPr lang="de-DE" alt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noChangeArrowheads="1"/>
          </p:cNvSpPr>
          <p:nvPr>
            <p:ph type="title"/>
          </p:nvPr>
        </p:nvSpPr>
        <p:spPr/>
        <p:txBody>
          <a:bodyPr/>
          <a:lstStyle/>
          <a:p>
            <a:r>
              <a:rPr lang="de-DE" altLang="de-DE" sz="2400" smtClean="0"/>
              <a:t>Akupunktur Migräne</a:t>
            </a:r>
          </a:p>
        </p:txBody>
      </p:sp>
      <p:sp>
        <p:nvSpPr>
          <p:cNvPr id="3" name="Inhaltsplatzhalter 2"/>
          <p:cNvSpPr>
            <a:spLocks noGrp="1"/>
          </p:cNvSpPr>
          <p:nvPr>
            <p:ph idx="1"/>
          </p:nvPr>
        </p:nvSpPr>
        <p:spPr/>
        <p:txBody>
          <a:bodyPr/>
          <a:lstStyle/>
          <a:p>
            <a:pPr>
              <a:defRPr/>
            </a:pPr>
            <a:r>
              <a:rPr lang="de-DE" sz="1600" b="1" dirty="0"/>
              <a:t>Leber-Qi-Stagnation</a:t>
            </a:r>
            <a:r>
              <a:rPr lang="de-DE" sz="1600" dirty="0"/>
              <a:t>:</a:t>
            </a:r>
          </a:p>
          <a:p>
            <a:pPr marL="0" indent="0">
              <a:buFontTx/>
              <a:buNone/>
              <a:defRPr/>
            </a:pPr>
            <a:r>
              <a:rPr lang="de-DE" sz="1600" dirty="0"/>
              <a:t>Le 3, Di 4/Le3, </a:t>
            </a:r>
            <a:r>
              <a:rPr lang="de-DE" sz="1600" dirty="0" err="1"/>
              <a:t>Pe</a:t>
            </a:r>
            <a:r>
              <a:rPr lang="de-DE" sz="1600" dirty="0"/>
              <a:t> 6, Mi 6, Ma 36</a:t>
            </a:r>
          </a:p>
          <a:p>
            <a:pPr marL="0" indent="0">
              <a:buFontTx/>
              <a:buNone/>
              <a:defRPr/>
            </a:pPr>
            <a:endParaRPr lang="de-DE" sz="1600" dirty="0"/>
          </a:p>
          <a:p>
            <a:pPr marL="0" indent="0">
              <a:buFontTx/>
              <a:buNone/>
              <a:defRPr/>
            </a:pPr>
            <a:endParaRPr lang="de-DE" sz="1600" dirty="0"/>
          </a:p>
          <a:p>
            <a:pPr marL="0" indent="0">
              <a:buFontTx/>
              <a:buNone/>
              <a:defRPr/>
            </a:pPr>
            <a:r>
              <a:rPr lang="de-DE" sz="1600" b="1" dirty="0"/>
              <a:t>Hochschlagendes Leber-Yang</a:t>
            </a:r>
          </a:p>
          <a:p>
            <a:pPr marL="0" indent="0">
              <a:buFontTx/>
              <a:buNone/>
              <a:defRPr/>
            </a:pPr>
            <a:r>
              <a:rPr lang="de-DE" sz="1600" dirty="0"/>
              <a:t>Le 2, Ma 36, Mi 6, </a:t>
            </a:r>
            <a:r>
              <a:rPr lang="de-DE" sz="1600" dirty="0" err="1"/>
              <a:t>Pe</a:t>
            </a:r>
            <a:r>
              <a:rPr lang="de-DE" sz="1600" dirty="0"/>
              <a:t> 6, He 7, Ni 6, Ni 2</a:t>
            </a:r>
          </a:p>
          <a:p>
            <a:pPr marL="0" indent="0">
              <a:buFontTx/>
              <a:buNone/>
              <a:defRPr/>
            </a:pPr>
            <a:endParaRPr lang="de-DE" sz="1600" dirty="0"/>
          </a:p>
          <a:p>
            <a:pPr marL="0" indent="0">
              <a:buFontTx/>
              <a:buNone/>
              <a:defRPr/>
            </a:pPr>
            <a:endParaRPr lang="de-DE" sz="1600" dirty="0"/>
          </a:p>
          <a:p>
            <a:pPr marL="0" indent="0">
              <a:buFontTx/>
              <a:buNone/>
              <a:defRPr/>
            </a:pPr>
            <a:r>
              <a:rPr lang="de-DE" sz="1600" b="1" dirty="0"/>
              <a:t>Milz-Qi-Leere mit Schleim</a:t>
            </a:r>
          </a:p>
          <a:p>
            <a:pPr marL="0" indent="0">
              <a:buFontTx/>
              <a:buNone/>
              <a:defRPr/>
            </a:pPr>
            <a:r>
              <a:rPr lang="de-DE" sz="1600" dirty="0"/>
              <a:t>Ma 36, Ma 40, Mi 6, Ren 12, Di 4, Lu 7</a:t>
            </a:r>
          </a:p>
          <a:p>
            <a:pPr marL="0" indent="0">
              <a:buFontTx/>
              <a:buNone/>
              <a:defRPr/>
            </a:pPr>
            <a:endParaRPr lang="de-DE" sz="1600" dirty="0"/>
          </a:p>
          <a:p>
            <a:pPr marL="0" indent="0">
              <a:buFontTx/>
              <a:buNone/>
              <a:defRPr/>
            </a:pPr>
            <a:endParaRPr lang="de-DE" sz="1600" dirty="0"/>
          </a:p>
          <a:p>
            <a:pPr marL="0" indent="0">
              <a:buFontTx/>
              <a:buNone/>
              <a:defRPr/>
            </a:pPr>
            <a:r>
              <a:rPr lang="de-DE" sz="1600" dirty="0"/>
              <a:t>Lokale Punkte: Ma 8, </a:t>
            </a:r>
            <a:r>
              <a:rPr lang="de-DE" sz="1600" dirty="0" err="1"/>
              <a:t>Gb</a:t>
            </a:r>
            <a:r>
              <a:rPr lang="de-DE" sz="1600" dirty="0"/>
              <a:t> 14, Ex 2 (</a:t>
            </a:r>
            <a:r>
              <a:rPr lang="de-DE" sz="1600" dirty="0" err="1"/>
              <a:t>Taiyang</a:t>
            </a:r>
            <a:r>
              <a:rPr lang="de-DE" sz="1600" dirty="0"/>
              <a:t>), Ma 7</a:t>
            </a:r>
          </a:p>
        </p:txBody>
      </p:sp>
      <p:sp>
        <p:nvSpPr>
          <p:cNvPr id="19460" name="Datumsplatzhalter 3"/>
          <p:cNvSpPr>
            <a:spLocks noGrp="1" noChangeArrowheads="1"/>
          </p:cNvSpPr>
          <p:nvPr>
            <p:ph type="dt" sz="quarter" idx="10"/>
          </p:nvPr>
        </p:nvSpPr>
        <p:spPr>
          <a:noFill/>
        </p:spPr>
        <p:txBody>
          <a:bodyPr/>
          <a:lstStyle/>
          <a:p>
            <a:endParaRPr lang="en-GB" altLang="de-DE" smtClean="0"/>
          </a:p>
        </p:txBody>
      </p:sp>
      <p:sp>
        <p:nvSpPr>
          <p:cNvPr id="19461"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19462" name="Foliennummernplatzhalter 5"/>
          <p:cNvSpPr>
            <a:spLocks noGrp="1" noChangeArrowheads="1"/>
          </p:cNvSpPr>
          <p:nvPr>
            <p:ph type="sldNum" sz="quarter" idx="12"/>
          </p:nvPr>
        </p:nvSpPr>
        <p:spPr>
          <a:noFill/>
        </p:spPr>
        <p:txBody>
          <a:bodyPr/>
          <a:lstStyle/>
          <a:p>
            <a:fld id="{39CA274E-AEB7-44AA-82BF-ABEF7ED30061}" type="slidenum">
              <a:rPr lang="de-DE" altLang="de-DE"/>
              <a:pPr/>
              <a:t>17</a:t>
            </a:fld>
            <a:endParaRPr lang="de-DE" alt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noChangeArrowheads="1"/>
          </p:cNvSpPr>
          <p:nvPr>
            <p:ph type="title"/>
          </p:nvPr>
        </p:nvSpPr>
        <p:spPr>
          <a:xfrm>
            <a:off x="107950" y="296863"/>
            <a:ext cx="8785225" cy="539750"/>
          </a:xfrm>
        </p:spPr>
        <p:txBody>
          <a:bodyPr/>
          <a:lstStyle/>
          <a:p>
            <a:r>
              <a:rPr lang="de-DE" altLang="de-DE" sz="2400" smtClean="0"/>
              <a:t>Therapie Migräne </a:t>
            </a:r>
            <a:br>
              <a:rPr lang="de-DE" altLang="de-DE" sz="2400" smtClean="0"/>
            </a:br>
            <a:r>
              <a:rPr lang="de-DE" altLang="de-DE" sz="2400" smtClean="0"/>
              <a:t>Kräuter</a:t>
            </a:r>
          </a:p>
        </p:txBody>
      </p:sp>
      <p:sp>
        <p:nvSpPr>
          <p:cNvPr id="19459" name="Inhaltsplatzhalter 2"/>
          <p:cNvSpPr>
            <a:spLocks noGrp="1" noChangeArrowheads="1"/>
          </p:cNvSpPr>
          <p:nvPr>
            <p:ph idx="1"/>
          </p:nvPr>
        </p:nvSpPr>
        <p:spPr/>
        <p:txBody>
          <a:bodyPr/>
          <a:lstStyle/>
          <a:p>
            <a:pPr>
              <a:defRPr/>
            </a:pPr>
            <a:endParaRPr lang="de-DE" altLang="de-DE" sz="1600" dirty="0"/>
          </a:p>
          <a:p>
            <a:pPr marL="0" indent="0">
              <a:buFontTx/>
              <a:buNone/>
              <a:defRPr/>
            </a:pPr>
            <a:r>
              <a:rPr lang="de-DE" altLang="de-DE" sz="1600" b="1" dirty="0">
                <a:solidFill>
                  <a:srgbClr val="FF0000"/>
                </a:solidFill>
              </a:rPr>
              <a:t>Regulierende Kräuter auf den Stoffwechsel von Leber, Niere, Milz</a:t>
            </a:r>
          </a:p>
          <a:p>
            <a:pPr marL="0" indent="0">
              <a:buFontTx/>
              <a:buNone/>
              <a:defRPr/>
            </a:pPr>
            <a:r>
              <a:rPr lang="de-DE" altLang="de-DE" sz="1600" dirty="0" err="1"/>
              <a:t>Paeoniae</a:t>
            </a:r>
            <a:r>
              <a:rPr lang="de-DE" altLang="de-DE" sz="1600" dirty="0"/>
              <a:t> </a:t>
            </a:r>
            <a:r>
              <a:rPr lang="de-DE" altLang="de-DE" sz="1600" dirty="0" err="1"/>
              <a:t>alba</a:t>
            </a:r>
            <a:r>
              <a:rPr lang="de-DE" altLang="de-DE" sz="1600" dirty="0"/>
              <a:t> Radix, </a:t>
            </a:r>
            <a:r>
              <a:rPr lang="de-DE" altLang="de-DE" sz="1600" dirty="0" err="1"/>
              <a:t>Poria</a:t>
            </a:r>
            <a:r>
              <a:rPr lang="de-DE" altLang="de-DE" sz="1600" dirty="0"/>
              <a:t> </a:t>
            </a:r>
            <a:r>
              <a:rPr lang="de-DE" altLang="de-DE" sz="1600" dirty="0" err="1"/>
              <a:t>cocos</a:t>
            </a:r>
            <a:r>
              <a:rPr lang="de-DE" altLang="de-DE" sz="1600" dirty="0"/>
              <a:t>, </a:t>
            </a:r>
            <a:r>
              <a:rPr lang="de-DE" altLang="de-DE" sz="1600" dirty="0" err="1"/>
              <a:t>Morindae</a:t>
            </a:r>
            <a:r>
              <a:rPr lang="de-DE" altLang="de-DE" sz="1600" dirty="0"/>
              <a:t> Radix, </a:t>
            </a:r>
            <a:r>
              <a:rPr lang="de-DE" altLang="de-DE" sz="1600" dirty="0" err="1"/>
              <a:t>Cinnamomi</a:t>
            </a:r>
            <a:r>
              <a:rPr lang="de-DE" altLang="de-DE" sz="1600" dirty="0"/>
              <a:t> </a:t>
            </a:r>
            <a:r>
              <a:rPr lang="de-DE" altLang="de-DE" sz="1600" dirty="0" err="1"/>
              <a:t>cassiae</a:t>
            </a:r>
            <a:r>
              <a:rPr lang="de-DE" altLang="de-DE" sz="1600" dirty="0"/>
              <a:t> Cortex, </a:t>
            </a:r>
            <a:r>
              <a:rPr lang="de-DE" altLang="de-DE" sz="1600" dirty="0" err="1"/>
              <a:t>Alpiniae</a:t>
            </a:r>
            <a:r>
              <a:rPr lang="de-DE" altLang="de-DE" sz="1600" dirty="0"/>
              <a:t> </a:t>
            </a:r>
            <a:r>
              <a:rPr lang="de-DE" altLang="de-DE" sz="1600" dirty="0" err="1"/>
              <a:t>oxyphyllae</a:t>
            </a:r>
            <a:r>
              <a:rPr lang="de-DE" altLang="de-DE" sz="1600" dirty="0"/>
              <a:t> </a:t>
            </a:r>
            <a:r>
              <a:rPr lang="de-DE" altLang="de-DE" sz="1600" dirty="0" err="1"/>
              <a:t>Fructus</a:t>
            </a:r>
            <a:r>
              <a:rPr lang="de-DE" altLang="de-DE" sz="1600" dirty="0"/>
              <a:t>, </a:t>
            </a:r>
            <a:r>
              <a:rPr lang="de-DE" altLang="de-DE" sz="1600" dirty="0" err="1"/>
              <a:t>Bupleuri</a:t>
            </a:r>
            <a:r>
              <a:rPr lang="de-DE" altLang="de-DE" sz="1600" dirty="0"/>
              <a:t> Radix, </a:t>
            </a:r>
            <a:r>
              <a:rPr lang="de-DE" altLang="de-DE" sz="1600" dirty="0" err="1"/>
              <a:t>Glycyrrhizae</a:t>
            </a:r>
            <a:r>
              <a:rPr lang="de-DE" altLang="de-DE" sz="1600" dirty="0"/>
              <a:t> Radix, </a:t>
            </a:r>
            <a:r>
              <a:rPr lang="de-DE" altLang="de-DE" sz="1600" dirty="0" err="1"/>
              <a:t>Atractylodis</a:t>
            </a:r>
            <a:r>
              <a:rPr lang="de-DE" altLang="de-DE" sz="1600" dirty="0"/>
              <a:t> </a:t>
            </a:r>
            <a:r>
              <a:rPr lang="de-DE" altLang="de-DE" sz="1600" dirty="0" err="1"/>
              <a:t>macrocephalae</a:t>
            </a:r>
            <a:r>
              <a:rPr lang="de-DE" altLang="de-DE" sz="1600" dirty="0"/>
              <a:t> Radix </a:t>
            </a:r>
          </a:p>
          <a:p>
            <a:pPr marL="0" indent="0">
              <a:buFontTx/>
              <a:buNone/>
              <a:defRPr/>
            </a:pPr>
            <a:r>
              <a:rPr lang="de-DE" altLang="de-DE" sz="1600" dirty="0"/>
              <a:t> </a:t>
            </a:r>
            <a:r>
              <a:rPr lang="de-DE" altLang="de-DE" sz="1600" b="1" dirty="0">
                <a:solidFill>
                  <a:srgbClr val="FF0000"/>
                </a:solidFill>
              </a:rPr>
              <a:t>Zirkulationsfördernde Kräuter</a:t>
            </a:r>
          </a:p>
          <a:p>
            <a:pPr marL="0" indent="0">
              <a:buFontTx/>
              <a:buNone/>
              <a:defRPr/>
            </a:pPr>
            <a:r>
              <a:rPr lang="de-DE" altLang="de-DE" sz="1600" dirty="0" err="1"/>
              <a:t>Salviae</a:t>
            </a:r>
            <a:r>
              <a:rPr lang="de-DE" altLang="de-DE" sz="1600" dirty="0"/>
              <a:t> </a:t>
            </a:r>
            <a:r>
              <a:rPr lang="de-DE" altLang="de-DE" sz="1600" dirty="0" err="1"/>
              <a:t>miltiorrhizae</a:t>
            </a:r>
            <a:r>
              <a:rPr lang="de-DE" altLang="de-DE" sz="1600" dirty="0"/>
              <a:t> Radix, </a:t>
            </a:r>
            <a:r>
              <a:rPr lang="de-DE" altLang="de-DE" sz="1600" dirty="0" err="1"/>
              <a:t>Achyranthis</a:t>
            </a:r>
            <a:r>
              <a:rPr lang="de-DE" altLang="de-DE" sz="1600" dirty="0"/>
              <a:t> </a:t>
            </a:r>
            <a:r>
              <a:rPr lang="de-DE" altLang="de-DE" sz="1600" dirty="0" err="1"/>
              <a:t>bidentatae</a:t>
            </a:r>
            <a:r>
              <a:rPr lang="de-DE" altLang="de-DE" sz="1600" dirty="0"/>
              <a:t> Radix, </a:t>
            </a:r>
            <a:r>
              <a:rPr lang="de-DE" altLang="de-DE" sz="1600" dirty="0" err="1"/>
              <a:t>Chuanxiong</a:t>
            </a:r>
            <a:r>
              <a:rPr lang="de-DE" altLang="de-DE" sz="1600" dirty="0"/>
              <a:t> Radix, </a:t>
            </a:r>
            <a:r>
              <a:rPr lang="de-DE" altLang="de-DE" sz="1600" dirty="0" err="1"/>
              <a:t>Gastrodiae</a:t>
            </a:r>
            <a:r>
              <a:rPr lang="de-DE" altLang="de-DE" sz="1600" dirty="0"/>
              <a:t> </a:t>
            </a:r>
            <a:r>
              <a:rPr lang="de-DE" altLang="de-DE" sz="1600" dirty="0" err="1"/>
              <a:t>Rhizoma</a:t>
            </a:r>
            <a:r>
              <a:rPr lang="de-DE" altLang="de-DE" sz="1600" dirty="0"/>
              <a:t>, </a:t>
            </a:r>
            <a:r>
              <a:rPr lang="de-DE" altLang="de-DE" sz="1600" dirty="0" err="1"/>
              <a:t>Uncariae</a:t>
            </a:r>
            <a:r>
              <a:rPr lang="de-DE" altLang="de-DE" sz="1600" dirty="0"/>
              <a:t> </a:t>
            </a:r>
            <a:r>
              <a:rPr lang="de-DE" altLang="de-DE" sz="1600" dirty="0" err="1"/>
              <a:t>Ramulus</a:t>
            </a:r>
            <a:r>
              <a:rPr lang="de-DE" altLang="de-DE" sz="1600" dirty="0"/>
              <a:t>, </a:t>
            </a:r>
            <a:r>
              <a:rPr lang="de-DE" altLang="de-DE" sz="1600" dirty="0" err="1"/>
              <a:t>Arisaematis</a:t>
            </a:r>
            <a:r>
              <a:rPr lang="de-DE" altLang="de-DE" sz="1600" dirty="0"/>
              <a:t> </a:t>
            </a:r>
            <a:r>
              <a:rPr lang="de-DE" altLang="de-DE" sz="1600" dirty="0" err="1"/>
              <a:t>Rhizoma</a:t>
            </a:r>
            <a:r>
              <a:rPr lang="de-DE" altLang="de-DE" sz="1600" dirty="0"/>
              <a:t>  </a:t>
            </a:r>
          </a:p>
          <a:p>
            <a:pPr marL="0" indent="0">
              <a:buFontTx/>
              <a:buNone/>
              <a:defRPr/>
            </a:pPr>
            <a:r>
              <a:rPr lang="de-DE" altLang="de-DE" sz="1600" b="1" dirty="0">
                <a:solidFill>
                  <a:srgbClr val="FF0000"/>
                </a:solidFill>
              </a:rPr>
              <a:t>Schmerzstillende Kräuter </a:t>
            </a:r>
          </a:p>
          <a:p>
            <a:pPr marL="0" indent="0">
              <a:buFontTx/>
              <a:buNone/>
              <a:defRPr/>
            </a:pPr>
            <a:r>
              <a:rPr lang="de-DE" altLang="de-DE" sz="1600" dirty="0" err="1"/>
              <a:t>Chrysanthemi</a:t>
            </a:r>
            <a:r>
              <a:rPr lang="de-DE" altLang="de-DE" sz="1600" dirty="0"/>
              <a:t> Flos, </a:t>
            </a:r>
            <a:r>
              <a:rPr lang="de-DE" altLang="de-DE" sz="1600" dirty="0" err="1"/>
              <a:t>Chuanxiong</a:t>
            </a:r>
            <a:r>
              <a:rPr lang="de-DE" altLang="de-DE" sz="1600" dirty="0"/>
              <a:t> Radix, </a:t>
            </a:r>
            <a:r>
              <a:rPr lang="de-DE" altLang="de-DE" sz="1600" dirty="0" err="1"/>
              <a:t>Glycyrrhizae</a:t>
            </a:r>
            <a:r>
              <a:rPr lang="de-DE" altLang="de-DE" sz="1600" dirty="0"/>
              <a:t> Radix (mit </a:t>
            </a:r>
            <a:r>
              <a:rPr lang="de-DE" altLang="de-DE" sz="1600" dirty="0" err="1"/>
              <a:t>Paeonia</a:t>
            </a:r>
            <a:r>
              <a:rPr lang="de-DE" altLang="de-DE" sz="1600" dirty="0"/>
              <a:t> </a:t>
            </a:r>
            <a:r>
              <a:rPr lang="de-DE" altLang="de-DE" sz="1600" dirty="0" err="1"/>
              <a:t>alba</a:t>
            </a:r>
            <a:r>
              <a:rPr lang="de-DE" altLang="de-DE" sz="1600" dirty="0"/>
              <a:t>) </a:t>
            </a:r>
          </a:p>
          <a:p>
            <a:pPr marL="0" indent="0">
              <a:buFontTx/>
              <a:buNone/>
              <a:defRPr/>
            </a:pPr>
            <a:r>
              <a:rPr lang="de-DE" altLang="de-DE" sz="1600" b="1" dirty="0">
                <a:solidFill>
                  <a:srgbClr val="FF0000"/>
                </a:solidFill>
              </a:rPr>
              <a:t>Yin stärkende Kräuter</a:t>
            </a:r>
          </a:p>
          <a:p>
            <a:pPr marL="0" indent="0">
              <a:buFontTx/>
              <a:buNone/>
              <a:defRPr/>
            </a:pPr>
            <a:r>
              <a:rPr lang="de-DE" altLang="de-DE" sz="1600" dirty="0" err="1"/>
              <a:t>Moudan</a:t>
            </a:r>
            <a:r>
              <a:rPr lang="de-DE" altLang="de-DE" sz="1600" dirty="0"/>
              <a:t> Cortex, </a:t>
            </a:r>
            <a:r>
              <a:rPr lang="de-DE" altLang="de-DE" sz="1600" dirty="0" err="1"/>
              <a:t>Ostrae</a:t>
            </a:r>
            <a:r>
              <a:rPr lang="de-DE" altLang="de-DE" sz="1600" dirty="0"/>
              <a:t> </a:t>
            </a:r>
            <a:r>
              <a:rPr lang="de-DE" altLang="de-DE" sz="1600" dirty="0" err="1"/>
              <a:t>concha</a:t>
            </a:r>
            <a:r>
              <a:rPr lang="de-DE" altLang="de-DE" sz="1600" dirty="0"/>
              <a:t>, </a:t>
            </a:r>
            <a:r>
              <a:rPr lang="de-DE" altLang="de-DE" sz="1600" dirty="0" err="1"/>
              <a:t>Lycii</a:t>
            </a:r>
            <a:r>
              <a:rPr lang="de-DE" altLang="de-DE" sz="1600" dirty="0"/>
              <a:t> </a:t>
            </a:r>
            <a:r>
              <a:rPr lang="de-DE" altLang="de-DE" sz="1600" dirty="0" err="1"/>
              <a:t>fructus</a:t>
            </a:r>
            <a:r>
              <a:rPr lang="de-DE" altLang="de-DE" sz="1600" dirty="0"/>
              <a:t>,  </a:t>
            </a:r>
          </a:p>
          <a:p>
            <a:pPr marL="0" indent="0">
              <a:buFontTx/>
              <a:buNone/>
              <a:defRPr/>
            </a:pPr>
            <a:r>
              <a:rPr lang="de-DE" altLang="de-DE" sz="1600" b="1" dirty="0">
                <a:solidFill>
                  <a:srgbClr val="FF0000"/>
                </a:solidFill>
              </a:rPr>
              <a:t>Schleim wandelnde Kräuter</a:t>
            </a:r>
          </a:p>
          <a:p>
            <a:pPr marL="0" indent="0">
              <a:buFontTx/>
              <a:buNone/>
              <a:defRPr/>
            </a:pPr>
            <a:r>
              <a:rPr lang="de-DE" altLang="de-DE" sz="1600" dirty="0" err="1"/>
              <a:t>Citri</a:t>
            </a:r>
            <a:r>
              <a:rPr lang="de-DE" altLang="de-DE" sz="1600" dirty="0"/>
              <a:t> </a:t>
            </a:r>
            <a:r>
              <a:rPr lang="de-DE" altLang="de-DE" sz="1600" dirty="0" err="1"/>
              <a:t>reticulatae</a:t>
            </a:r>
            <a:r>
              <a:rPr lang="de-DE" altLang="de-DE" sz="1600" dirty="0"/>
              <a:t> </a:t>
            </a:r>
            <a:r>
              <a:rPr lang="de-DE" altLang="de-DE" sz="1600" dirty="0" err="1"/>
              <a:t>Pericarpium</a:t>
            </a:r>
            <a:r>
              <a:rPr lang="de-DE" altLang="de-DE" sz="1600" dirty="0"/>
              <a:t>, </a:t>
            </a:r>
            <a:r>
              <a:rPr lang="de-DE" altLang="de-DE" sz="1600" dirty="0" err="1"/>
              <a:t>Cyperi</a:t>
            </a:r>
            <a:r>
              <a:rPr lang="de-DE" altLang="de-DE" sz="1600" dirty="0"/>
              <a:t> </a:t>
            </a:r>
            <a:r>
              <a:rPr lang="de-DE" altLang="de-DE" sz="1600" dirty="0" err="1"/>
              <a:t>rotundus</a:t>
            </a:r>
            <a:r>
              <a:rPr lang="de-DE" altLang="de-DE" sz="1600" dirty="0"/>
              <a:t>  </a:t>
            </a:r>
            <a:r>
              <a:rPr lang="de-DE" altLang="de-DE" sz="1600" dirty="0" err="1"/>
              <a:t>Rhizoma</a:t>
            </a:r>
            <a:r>
              <a:rPr lang="de-DE" altLang="de-DE" sz="1600" dirty="0"/>
              <a:t>, </a:t>
            </a:r>
            <a:r>
              <a:rPr lang="de-DE" altLang="de-DE" sz="1600" dirty="0" err="1"/>
              <a:t>Zingibiris</a:t>
            </a:r>
            <a:r>
              <a:rPr lang="de-DE" altLang="de-DE" sz="1600" dirty="0"/>
              <a:t> </a:t>
            </a:r>
            <a:r>
              <a:rPr lang="de-DE" altLang="de-DE" sz="1600" dirty="0" err="1"/>
              <a:t>viride</a:t>
            </a:r>
            <a:r>
              <a:rPr lang="de-DE" altLang="de-DE" sz="1600" dirty="0"/>
              <a:t> </a:t>
            </a:r>
            <a:r>
              <a:rPr lang="de-DE" altLang="de-DE" sz="1600" dirty="0" err="1"/>
              <a:t>Rhizoma</a:t>
            </a:r>
            <a:r>
              <a:rPr lang="de-DE" altLang="de-DE" sz="1600" dirty="0"/>
              <a:t>,</a:t>
            </a:r>
          </a:p>
          <a:p>
            <a:pPr marL="0" indent="0">
              <a:buFontTx/>
              <a:buNone/>
              <a:defRPr/>
            </a:pPr>
            <a:r>
              <a:rPr lang="de-DE" altLang="de-DE" sz="1600" b="1" dirty="0">
                <a:solidFill>
                  <a:srgbClr val="FF0000"/>
                </a:solidFill>
              </a:rPr>
              <a:t>Den Geist beruhigende Kräuter</a:t>
            </a:r>
          </a:p>
          <a:p>
            <a:pPr marL="0" indent="0">
              <a:buFontTx/>
              <a:buNone/>
              <a:defRPr/>
            </a:pPr>
            <a:r>
              <a:rPr lang="de-DE" altLang="de-DE" sz="1600" dirty="0" err="1"/>
              <a:t>Albiziae</a:t>
            </a:r>
            <a:r>
              <a:rPr lang="de-DE" altLang="de-DE" sz="1600" dirty="0"/>
              <a:t> Cortex (Flos), </a:t>
            </a:r>
            <a:r>
              <a:rPr lang="de-DE" altLang="de-DE" sz="1600" dirty="0" err="1"/>
              <a:t>Ziziphi</a:t>
            </a:r>
            <a:r>
              <a:rPr lang="de-DE" altLang="de-DE" sz="1600" dirty="0"/>
              <a:t> </a:t>
            </a:r>
            <a:r>
              <a:rPr lang="de-DE" altLang="de-DE" sz="1600" dirty="0" err="1"/>
              <a:t>spinosae</a:t>
            </a:r>
            <a:r>
              <a:rPr lang="de-DE" altLang="de-DE" sz="1600" dirty="0"/>
              <a:t> Semen, </a:t>
            </a:r>
            <a:r>
              <a:rPr lang="de-DE" altLang="de-DE" sz="1600" dirty="0" err="1"/>
              <a:t>Polygalae</a:t>
            </a:r>
            <a:r>
              <a:rPr lang="de-DE" altLang="de-DE" sz="1600" dirty="0"/>
              <a:t> Radix, </a:t>
            </a:r>
            <a:r>
              <a:rPr lang="de-DE" altLang="de-DE" sz="1600" dirty="0" err="1"/>
              <a:t>Gardeniae</a:t>
            </a:r>
            <a:r>
              <a:rPr lang="de-DE" altLang="de-DE" sz="1600" dirty="0"/>
              <a:t> </a:t>
            </a:r>
            <a:r>
              <a:rPr lang="de-DE" altLang="de-DE" sz="1600" dirty="0" err="1"/>
              <a:t>Fructus</a:t>
            </a:r>
            <a:r>
              <a:rPr lang="de-DE" altLang="de-DE" sz="1600" dirty="0"/>
              <a:t>, </a:t>
            </a:r>
            <a:r>
              <a:rPr lang="de-DE" altLang="de-DE" sz="1600" dirty="0" err="1"/>
              <a:t>Angelicae</a:t>
            </a:r>
            <a:r>
              <a:rPr lang="de-DE" altLang="de-DE" sz="1600" dirty="0"/>
              <a:t> sinensis Radix, Jujube </a:t>
            </a:r>
            <a:r>
              <a:rPr lang="de-DE" altLang="de-DE" sz="1600" dirty="0" err="1"/>
              <a:t>Fructus</a:t>
            </a:r>
            <a:endParaRPr lang="de-DE" altLang="de-DE" sz="1600" dirty="0"/>
          </a:p>
          <a:p>
            <a:pPr marL="0" indent="0">
              <a:buFontTx/>
              <a:buNone/>
              <a:defRPr/>
            </a:pPr>
            <a:r>
              <a:rPr lang="de-DE" altLang="de-DE" sz="1600" dirty="0"/>
              <a:t>Wind besänftigende Kräuter</a:t>
            </a:r>
          </a:p>
          <a:p>
            <a:pPr marL="0" indent="0">
              <a:buFontTx/>
              <a:buNone/>
              <a:defRPr/>
            </a:pPr>
            <a:r>
              <a:rPr lang="de-DE" altLang="de-DE" sz="1600" dirty="0" err="1"/>
              <a:t>Saposhnikoviae</a:t>
            </a:r>
            <a:r>
              <a:rPr lang="de-DE" altLang="de-DE" sz="1600" dirty="0"/>
              <a:t> Radix, </a:t>
            </a:r>
            <a:r>
              <a:rPr lang="de-DE" altLang="de-DE" sz="1600" dirty="0" err="1"/>
              <a:t>Notopterygii</a:t>
            </a:r>
            <a:r>
              <a:rPr lang="de-DE" altLang="de-DE" sz="1600" dirty="0"/>
              <a:t> </a:t>
            </a:r>
            <a:r>
              <a:rPr lang="de-DE" altLang="de-DE" sz="1600" dirty="0" err="1"/>
              <a:t>Rhizoma</a:t>
            </a:r>
            <a:r>
              <a:rPr lang="de-DE" altLang="de-DE" sz="1600" dirty="0"/>
              <a:t>, </a:t>
            </a:r>
            <a:r>
              <a:rPr lang="de-DE" altLang="de-DE" sz="1600" dirty="0" err="1"/>
              <a:t>Schizonepetae</a:t>
            </a:r>
            <a:r>
              <a:rPr lang="de-DE" altLang="de-DE" sz="1600" dirty="0"/>
              <a:t> </a:t>
            </a:r>
            <a:r>
              <a:rPr lang="de-DE" altLang="de-DE" sz="1600" dirty="0" err="1"/>
              <a:t>Herba</a:t>
            </a:r>
            <a:r>
              <a:rPr lang="de-DE" altLang="de-DE" sz="1600" dirty="0"/>
              <a:t>  </a:t>
            </a:r>
          </a:p>
        </p:txBody>
      </p:sp>
      <p:sp>
        <p:nvSpPr>
          <p:cNvPr id="20484" name="Datumsplatzhalter 3"/>
          <p:cNvSpPr>
            <a:spLocks noGrp="1" noChangeArrowheads="1"/>
          </p:cNvSpPr>
          <p:nvPr>
            <p:ph type="dt" sz="quarter" idx="10"/>
          </p:nvPr>
        </p:nvSpPr>
        <p:spPr>
          <a:noFill/>
        </p:spPr>
        <p:txBody>
          <a:bodyPr/>
          <a:lstStyle/>
          <a:p>
            <a:endParaRPr lang="en-GB" altLang="de-DE" smtClean="0"/>
          </a:p>
        </p:txBody>
      </p:sp>
      <p:sp>
        <p:nvSpPr>
          <p:cNvPr id="20485"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20486" name="Foliennummernplatzhalter 5"/>
          <p:cNvSpPr>
            <a:spLocks noGrp="1" noChangeArrowheads="1"/>
          </p:cNvSpPr>
          <p:nvPr>
            <p:ph type="sldNum" sz="quarter" idx="12"/>
          </p:nvPr>
        </p:nvSpPr>
        <p:spPr>
          <a:noFill/>
        </p:spPr>
        <p:txBody>
          <a:bodyPr/>
          <a:lstStyle/>
          <a:p>
            <a:fld id="{EC5C697C-D0EC-4C74-A8C1-8DCAB146BEFE}" type="slidenum">
              <a:rPr lang="de-DE" altLang="de-DE"/>
              <a:pPr/>
              <a:t>18</a:t>
            </a:fld>
            <a:endParaRPr lang="de-DE" altLang="de-D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noChangeArrowheads="1"/>
          </p:cNvSpPr>
          <p:nvPr>
            <p:ph type="title"/>
          </p:nvPr>
        </p:nvSpPr>
        <p:spPr/>
        <p:txBody>
          <a:bodyPr/>
          <a:lstStyle/>
          <a:p>
            <a:r>
              <a:rPr lang="de-DE" altLang="de-DE" sz="2400" smtClean="0"/>
              <a:t>Ernährung bei Migräne</a:t>
            </a:r>
          </a:p>
        </p:txBody>
      </p:sp>
      <p:sp>
        <p:nvSpPr>
          <p:cNvPr id="20483" name="Inhaltsplatzhalter 2"/>
          <p:cNvSpPr>
            <a:spLocks noGrp="1" noChangeArrowheads="1"/>
          </p:cNvSpPr>
          <p:nvPr>
            <p:ph idx="1"/>
          </p:nvPr>
        </p:nvSpPr>
        <p:spPr/>
        <p:txBody>
          <a:bodyPr/>
          <a:lstStyle/>
          <a:p>
            <a:pPr>
              <a:defRPr/>
            </a:pPr>
            <a:r>
              <a:rPr lang="de-DE" altLang="de-DE" sz="1600" b="1" dirty="0">
                <a:solidFill>
                  <a:srgbClr val="FF0000"/>
                </a:solidFill>
              </a:rPr>
              <a:t>Leber-Qi-Stagnation, hochschlagendes Leber-Yang:</a:t>
            </a:r>
          </a:p>
          <a:p>
            <a:pPr marL="0" indent="0">
              <a:buFontTx/>
              <a:buNone/>
              <a:defRPr/>
            </a:pPr>
            <a:r>
              <a:rPr lang="de-DE" altLang="de-DE" sz="1600" dirty="0"/>
              <a:t>Leichte Kost, leicht gewürzt, süßes und sehr scharfe Gewürze (Pfeffer, Cayenne, Chili, Tabasco) meiden.</a:t>
            </a:r>
          </a:p>
          <a:p>
            <a:pPr marL="0" indent="0">
              <a:buFontTx/>
              <a:buNone/>
              <a:defRPr/>
            </a:pPr>
            <a:r>
              <a:rPr lang="de-DE" altLang="de-DE" sz="1600" dirty="0">
                <a:solidFill>
                  <a:schemeClr val="accent2"/>
                </a:solidFill>
              </a:rPr>
              <a:t>Positiv</a:t>
            </a:r>
            <a:r>
              <a:rPr lang="de-DE" altLang="de-DE" sz="1600" dirty="0"/>
              <a:t>: frische Salate, bittere Salate und Gemüse, helle Fleischsorten, Fisch, als Zwischenmahlzeit Äpfel, süß-saure Gurken, frisches Obst, v.a. Papaya, Kaki, Kiwi</a:t>
            </a:r>
          </a:p>
          <a:p>
            <a:pPr marL="0" indent="0">
              <a:buFontTx/>
              <a:buNone/>
              <a:defRPr/>
            </a:pPr>
            <a:r>
              <a:rPr lang="de-DE" altLang="de-DE" sz="1600" dirty="0">
                <a:solidFill>
                  <a:srgbClr val="FF0000"/>
                </a:solidFill>
              </a:rPr>
              <a:t>Negativ</a:t>
            </a:r>
            <a:r>
              <a:rPr lang="de-DE" altLang="de-DE" sz="1600" dirty="0"/>
              <a:t>: Alkohol, Nikotin, Chips, alle „heißen“ Lebens- und Genussmittel</a:t>
            </a:r>
          </a:p>
          <a:p>
            <a:pPr marL="0" indent="0">
              <a:buFontTx/>
              <a:buNone/>
              <a:defRPr/>
            </a:pPr>
            <a:endParaRPr lang="de-DE" altLang="de-DE" sz="1600" dirty="0"/>
          </a:p>
          <a:p>
            <a:pPr marL="0" indent="0">
              <a:buFontTx/>
              <a:buNone/>
              <a:defRPr/>
            </a:pPr>
            <a:r>
              <a:rPr lang="de-DE" altLang="de-DE" sz="1600" b="1" dirty="0">
                <a:solidFill>
                  <a:srgbClr val="FF0000"/>
                </a:solidFill>
              </a:rPr>
              <a:t>Milz-Qi-Leere mit Schleim:   </a:t>
            </a:r>
            <a:r>
              <a:rPr lang="de-DE" altLang="de-DE" sz="1600" dirty="0"/>
              <a:t> </a:t>
            </a:r>
          </a:p>
          <a:p>
            <a:pPr marL="0" indent="0">
              <a:buFontTx/>
              <a:buNone/>
              <a:defRPr/>
            </a:pPr>
            <a:r>
              <a:rPr lang="de-DE" altLang="de-DE" sz="1600" dirty="0"/>
              <a:t>Warme Kost, leicht verdaulich, </a:t>
            </a:r>
            <a:r>
              <a:rPr lang="de-DE" altLang="de-DE" sz="1600" dirty="0" err="1"/>
              <a:t>glutenarm</a:t>
            </a:r>
            <a:r>
              <a:rPr lang="de-DE" altLang="de-DE" sz="1600" dirty="0"/>
              <a:t>, </a:t>
            </a:r>
          </a:p>
          <a:p>
            <a:pPr marL="0" indent="0">
              <a:buFontTx/>
              <a:buNone/>
              <a:defRPr/>
            </a:pPr>
            <a:r>
              <a:rPr lang="de-DE" altLang="de-DE" sz="1600" dirty="0">
                <a:solidFill>
                  <a:schemeClr val="accent2"/>
                </a:solidFill>
              </a:rPr>
              <a:t>Positiv</a:t>
            </a:r>
            <a:r>
              <a:rPr lang="de-DE" altLang="de-DE" sz="1600" dirty="0"/>
              <a:t>: Hafer, Reis, Hirse, Dinkel, Karotten, Schwarzwurzel, grünes Gemüse gekocht, Sellerie (Stange und Knolle) Schalotten, warme Gewürze (Basilikum, Liebstöckel) </a:t>
            </a:r>
          </a:p>
          <a:p>
            <a:pPr marL="0" indent="0">
              <a:buFontTx/>
              <a:buNone/>
              <a:defRPr/>
            </a:pPr>
            <a:r>
              <a:rPr lang="de-DE" altLang="de-DE" sz="1600" dirty="0">
                <a:solidFill>
                  <a:srgbClr val="FF0000"/>
                </a:solidFill>
              </a:rPr>
              <a:t>Negativ</a:t>
            </a:r>
            <a:r>
              <a:rPr lang="de-DE" altLang="de-DE" sz="1600" dirty="0"/>
              <a:t>: Gluten, Frischmilch, rohe reife Bananen, Weizen, Pasta, Wurstwaren, Briekäse,</a:t>
            </a:r>
          </a:p>
          <a:p>
            <a:pPr marL="0" indent="0">
              <a:buFontTx/>
              <a:buNone/>
              <a:defRPr/>
            </a:pPr>
            <a:r>
              <a:rPr lang="de-DE" altLang="de-DE" sz="1600" dirty="0"/>
              <a:t>Kalte Getränke und Speisen </a:t>
            </a:r>
          </a:p>
          <a:p>
            <a:pPr>
              <a:defRPr/>
            </a:pPr>
            <a:endParaRPr lang="de-DE" altLang="de-DE" sz="1600" b="1" dirty="0">
              <a:solidFill>
                <a:srgbClr val="FF0000"/>
              </a:solidFill>
            </a:endParaRPr>
          </a:p>
          <a:p>
            <a:pPr>
              <a:defRPr/>
            </a:pPr>
            <a:endParaRPr lang="de-DE" altLang="de-DE" sz="1600" b="1" dirty="0">
              <a:solidFill>
                <a:srgbClr val="FF0000"/>
              </a:solidFill>
            </a:endParaRPr>
          </a:p>
          <a:p>
            <a:pPr marL="0" indent="0">
              <a:buFontTx/>
              <a:buNone/>
              <a:defRPr/>
            </a:pPr>
            <a:endParaRPr lang="de-DE" altLang="de-DE" sz="1600" b="1" dirty="0">
              <a:solidFill>
                <a:srgbClr val="FF0000"/>
              </a:solidFill>
            </a:endParaRPr>
          </a:p>
        </p:txBody>
      </p:sp>
      <p:sp>
        <p:nvSpPr>
          <p:cNvPr id="21508" name="Datumsplatzhalter 3"/>
          <p:cNvSpPr>
            <a:spLocks noGrp="1" noChangeArrowheads="1"/>
          </p:cNvSpPr>
          <p:nvPr>
            <p:ph type="dt" sz="quarter" idx="10"/>
          </p:nvPr>
        </p:nvSpPr>
        <p:spPr>
          <a:noFill/>
        </p:spPr>
        <p:txBody>
          <a:bodyPr/>
          <a:lstStyle/>
          <a:p>
            <a:endParaRPr lang="en-GB" altLang="de-DE" smtClean="0"/>
          </a:p>
        </p:txBody>
      </p:sp>
      <p:sp>
        <p:nvSpPr>
          <p:cNvPr id="21509"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21510" name="Foliennummernplatzhalter 5"/>
          <p:cNvSpPr>
            <a:spLocks noGrp="1" noChangeArrowheads="1"/>
          </p:cNvSpPr>
          <p:nvPr>
            <p:ph type="sldNum" sz="quarter" idx="12"/>
          </p:nvPr>
        </p:nvSpPr>
        <p:spPr>
          <a:noFill/>
        </p:spPr>
        <p:txBody>
          <a:bodyPr/>
          <a:lstStyle/>
          <a:p>
            <a:fld id="{60CB0B2E-8814-49D8-98EB-52FBB0301B19}" type="slidenum">
              <a:rPr lang="de-DE" altLang="de-DE"/>
              <a:pPr/>
              <a:t>19</a:t>
            </a:fld>
            <a:endParaRPr lang="de-DE"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noChangeArrowheads="1"/>
          </p:cNvSpPr>
          <p:nvPr>
            <p:ph type="title"/>
          </p:nvPr>
        </p:nvSpPr>
        <p:spPr/>
        <p:txBody>
          <a:bodyPr/>
          <a:lstStyle/>
          <a:p>
            <a:r>
              <a:rPr lang="de-DE" altLang="de-DE" sz="2400" smtClean="0"/>
              <a:t>Migräne</a:t>
            </a:r>
          </a:p>
        </p:txBody>
      </p:sp>
      <p:sp>
        <p:nvSpPr>
          <p:cNvPr id="4099" name="Inhaltsplatzhalter 2"/>
          <p:cNvSpPr>
            <a:spLocks noGrp="1" noChangeArrowheads="1"/>
          </p:cNvSpPr>
          <p:nvPr>
            <p:ph idx="1"/>
          </p:nvPr>
        </p:nvSpPr>
        <p:spPr/>
        <p:txBody>
          <a:bodyPr/>
          <a:lstStyle/>
          <a:p>
            <a:pPr>
              <a:defRPr/>
            </a:pPr>
            <a:r>
              <a:rPr lang="de-DE" sz="1800" dirty="0">
                <a:latin typeface="Times New Roman" panose="02020603050405020304" pitchFamily="18" charset="0"/>
                <a:ea typeface="DengXian" panose="02010600030101010101" pitchFamily="2" charset="-122"/>
              </a:rPr>
              <a:t>Migräne, griech. </a:t>
            </a:r>
            <a:r>
              <a:rPr lang="de-DE" sz="1800" dirty="0" err="1">
                <a:latin typeface="Times New Roman" panose="02020603050405020304" pitchFamily="18" charset="0"/>
                <a:ea typeface="DengXian" panose="02010600030101010101" pitchFamily="2" charset="-122"/>
              </a:rPr>
              <a:t>Hemikranion</a:t>
            </a:r>
            <a:r>
              <a:rPr lang="de-DE" sz="1800" dirty="0">
                <a:latin typeface="Times New Roman" panose="02020603050405020304" pitchFamily="18" charset="0"/>
                <a:ea typeface="DengXian" panose="02010600030101010101" pitchFamily="2" charset="-122"/>
              </a:rPr>
              <a:t> („halber Schädel“)</a:t>
            </a:r>
          </a:p>
          <a:p>
            <a:pPr marL="0" indent="0">
              <a:buFontTx/>
              <a:buNone/>
              <a:defRPr/>
            </a:pPr>
            <a:endParaRPr lang="de-DE" sz="1800" dirty="0">
              <a:latin typeface="Times New Roman" panose="02020603050405020304" pitchFamily="18" charset="0"/>
              <a:ea typeface="DengXian" panose="02010600030101010101" pitchFamily="2" charset="-122"/>
            </a:endParaRPr>
          </a:p>
          <a:p>
            <a:pPr algn="just">
              <a:lnSpc>
                <a:spcPct val="107000"/>
              </a:lnSpc>
              <a:spcAft>
                <a:spcPts val="800"/>
              </a:spcAft>
              <a:defRPr/>
            </a:pPr>
            <a:r>
              <a:rPr lang="de-DE" sz="1800" dirty="0">
                <a:latin typeface="Times New Roman" panose="02020603050405020304" pitchFamily="18" charset="0"/>
                <a:ea typeface="DengXian" panose="02010600030101010101" pitchFamily="2" charset="-122"/>
                <a:cs typeface="Times New Roman" panose="02020603050405020304" pitchFamily="18" charset="0"/>
              </a:rPr>
              <a:t>Der Migräneanfall als solcher kündigt sich häufig durch spezifische Vorboten an, die sich über mehrere Stunden oder Tage hinziehen können: Müdigkeit, Geräuschempfindlichkeit, Magen-Darm-Störungen oder Heißhunger auf bestimmte Lebensmittel. Nur in 15-20% der Fälle folgt eine </a:t>
            </a:r>
            <a:r>
              <a:rPr lang="de-DE" sz="1800" dirty="0" err="1">
                <a:latin typeface="Times New Roman" panose="02020603050405020304" pitchFamily="18" charset="0"/>
                <a:ea typeface="DengXian" panose="02010600030101010101" pitchFamily="2" charset="-122"/>
                <a:cs typeface="Times New Roman" panose="02020603050405020304" pitchFamily="18" charset="0"/>
              </a:rPr>
              <a:t>Auraphase</a:t>
            </a:r>
            <a:r>
              <a:rPr lang="de-DE" sz="1800" dirty="0">
                <a:latin typeface="Times New Roman" panose="02020603050405020304" pitchFamily="18" charset="0"/>
                <a:ea typeface="DengXian" panose="02010600030101010101" pitchFamily="2" charset="-122"/>
                <a:cs typeface="Times New Roman" panose="02020603050405020304" pitchFamily="18" charset="0"/>
              </a:rPr>
              <a:t>, die im Wesentlichen durch visuelle und/oder sensible Störungen gekennzeichnet ist wie Blickfeldveränderungen oder wanderndes Kribbeln durch verschiedene Finger. Die eigentliche Kopfschmerzphase zeigt sich in</a:t>
            </a:r>
            <a:r>
              <a:rPr lang="de-DE" sz="1800" i="1" dirty="0">
                <a:solidFill>
                  <a:srgbClr val="FF0000"/>
                </a:solidFill>
                <a:latin typeface="Times New Roman" panose="02020603050405020304" pitchFamily="18" charset="0"/>
                <a:ea typeface="DengXian" panose="02010600030101010101" pitchFamily="2" charset="-122"/>
                <a:cs typeface="Times New Roman" panose="02020603050405020304" pitchFamily="18" charset="0"/>
              </a:rPr>
              <a:t> meist halbseitigen</a:t>
            </a:r>
            <a:r>
              <a:rPr lang="de-DE" sz="1800" dirty="0">
                <a:latin typeface="Times New Roman" panose="02020603050405020304" pitchFamily="18" charset="0"/>
                <a:ea typeface="DengXian" panose="02010600030101010101" pitchFamily="2" charset="-122"/>
                <a:cs typeface="Times New Roman" panose="02020603050405020304" pitchFamily="18" charset="0"/>
              </a:rPr>
              <a:t> Kopfschmerzen in den Bereichen </a:t>
            </a:r>
            <a:r>
              <a:rPr lang="de-DE" sz="1800" i="1" dirty="0">
                <a:solidFill>
                  <a:srgbClr val="FF0000"/>
                </a:solidFill>
                <a:latin typeface="Times New Roman" panose="02020603050405020304" pitchFamily="18" charset="0"/>
                <a:ea typeface="DengXian" panose="02010600030101010101" pitchFamily="2" charset="-122"/>
                <a:cs typeface="Times New Roman" panose="02020603050405020304" pitchFamily="18" charset="0"/>
              </a:rPr>
              <a:t>Stirn, Schläfe und Auge</a:t>
            </a:r>
            <a:r>
              <a:rPr lang="de-DE" sz="1800" dirty="0">
                <a:latin typeface="Times New Roman" panose="02020603050405020304" pitchFamily="18" charset="0"/>
                <a:ea typeface="DengXian" panose="02010600030101010101" pitchFamily="2" charset="-122"/>
                <a:cs typeface="Times New Roman" panose="02020603050405020304" pitchFamily="18" charset="0"/>
              </a:rPr>
              <a:t>. Die Schmerzqualität ist meist </a:t>
            </a:r>
            <a:r>
              <a:rPr lang="de-DE" sz="1800" i="1" dirty="0">
                <a:solidFill>
                  <a:srgbClr val="FF0000"/>
                </a:solidFill>
                <a:latin typeface="Times New Roman" panose="02020603050405020304" pitchFamily="18" charset="0"/>
                <a:ea typeface="DengXian" panose="02010600030101010101" pitchFamily="2" charset="-122"/>
                <a:cs typeface="Times New Roman" panose="02020603050405020304" pitchFamily="18" charset="0"/>
              </a:rPr>
              <a:t>pulsierend pochend oder stark zusammenziehend</a:t>
            </a:r>
            <a:r>
              <a:rPr lang="de-DE" sz="1800" dirty="0">
                <a:latin typeface="Times New Roman" panose="02020603050405020304" pitchFamily="18" charset="0"/>
                <a:ea typeface="DengXian" panose="02010600030101010101" pitchFamily="2" charset="-122"/>
                <a:cs typeface="Times New Roman" panose="02020603050405020304" pitchFamily="18" charset="0"/>
              </a:rPr>
              <a:t>. Typische Begleitsymptome sind:</a:t>
            </a:r>
          </a:p>
          <a:p>
            <a:pPr algn="just">
              <a:lnSpc>
                <a:spcPct val="107000"/>
              </a:lnSpc>
              <a:spcAft>
                <a:spcPts val="800"/>
              </a:spcAft>
              <a:defRPr/>
            </a:pPr>
            <a:r>
              <a:rPr lang="de-DE" sz="1800" dirty="0">
                <a:latin typeface="Times New Roman" panose="02020603050405020304" pitchFamily="18" charset="0"/>
                <a:ea typeface="DengXian" panose="02010600030101010101" pitchFamily="2" charset="-122"/>
                <a:cs typeface="Times New Roman" panose="02020603050405020304" pitchFamily="18" charset="0"/>
              </a:rPr>
              <a:t>Übelkeit, Erbrechen, Licht- Geräusch und Geruchsempfindlichkeit. Leidet ein Patient an mehr als 15 Tagen eines Monats und über mehrere Monate hinweg unter Migräne, spricht man von der „chronischen Migräne“.    </a:t>
            </a:r>
            <a:endParaRPr lang="de-DE" sz="1400" dirty="0">
              <a:latin typeface="Calibri" panose="020F0502020204030204" pitchFamily="34" charset="0"/>
              <a:ea typeface="DengXian" panose="02010600030101010101" pitchFamily="2" charset="-122"/>
              <a:cs typeface="Times New Roman" panose="02020603050405020304" pitchFamily="18" charset="0"/>
            </a:endParaRPr>
          </a:p>
          <a:p>
            <a:pPr>
              <a:defRPr/>
            </a:pPr>
            <a:endParaRPr lang="de-DE" altLang="de-DE" sz="1800" dirty="0"/>
          </a:p>
        </p:txBody>
      </p:sp>
      <p:sp>
        <p:nvSpPr>
          <p:cNvPr id="4100" name="Datumsplatzhalter 3"/>
          <p:cNvSpPr>
            <a:spLocks noGrp="1" noChangeArrowheads="1"/>
          </p:cNvSpPr>
          <p:nvPr>
            <p:ph type="dt" sz="quarter" idx="10"/>
          </p:nvPr>
        </p:nvSpPr>
        <p:spPr>
          <a:noFill/>
        </p:spPr>
        <p:txBody>
          <a:bodyPr/>
          <a:lstStyle/>
          <a:p>
            <a:endParaRPr lang="en-GB" altLang="de-DE" smtClean="0"/>
          </a:p>
        </p:txBody>
      </p:sp>
      <p:sp>
        <p:nvSpPr>
          <p:cNvPr id="4101"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4102" name="Foliennummernplatzhalter 5"/>
          <p:cNvSpPr>
            <a:spLocks noGrp="1" noChangeArrowheads="1"/>
          </p:cNvSpPr>
          <p:nvPr>
            <p:ph type="sldNum" sz="quarter" idx="12"/>
          </p:nvPr>
        </p:nvSpPr>
        <p:spPr>
          <a:noFill/>
        </p:spPr>
        <p:txBody>
          <a:bodyPr/>
          <a:lstStyle/>
          <a:p>
            <a:fld id="{382A84AC-94F7-4880-882C-08C131F1BF4E}" type="slidenum">
              <a:rPr lang="de-DE" altLang="de-DE"/>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noChangeArrowheads="1"/>
          </p:cNvSpPr>
          <p:nvPr>
            <p:ph type="title"/>
          </p:nvPr>
        </p:nvSpPr>
        <p:spPr/>
        <p:txBody>
          <a:bodyPr/>
          <a:lstStyle/>
          <a:p>
            <a:r>
              <a:rPr lang="de-DE" sz="2400" smtClean="0"/>
              <a:t>Erfolgsaussicht der TCM-Behandlung</a:t>
            </a:r>
          </a:p>
        </p:txBody>
      </p:sp>
      <p:sp>
        <p:nvSpPr>
          <p:cNvPr id="22531" name="Inhaltsplatzhalter 2"/>
          <p:cNvSpPr>
            <a:spLocks noGrp="1" noChangeArrowheads="1"/>
          </p:cNvSpPr>
          <p:nvPr>
            <p:ph idx="1"/>
          </p:nvPr>
        </p:nvSpPr>
        <p:spPr/>
        <p:txBody>
          <a:bodyPr/>
          <a:lstStyle/>
          <a:p>
            <a:r>
              <a:rPr lang="de-DE" sz="1800" smtClean="0"/>
              <a:t>Im Akutfall evtl. einen Punkt (Ex 2) oder Fernpunkte wie Di 4- Lu 7. Abziehen der Energie aus dem Kopf durch sanfte tuina im Kopfbereich. In den meisten Fällen tritt deutliche Besserung ein.</a:t>
            </a:r>
          </a:p>
          <a:p>
            <a:endParaRPr lang="de-DE" sz="1800" smtClean="0"/>
          </a:p>
          <a:p>
            <a:r>
              <a:rPr lang="de-DE" sz="1800" smtClean="0"/>
              <a:t>Chronische Migräne: Erfassen des Disharmoniemusters, Kräuter- und Akupunkturtherapie zusammen. Begleitet von Diätetik.</a:t>
            </a:r>
          </a:p>
          <a:p>
            <a:r>
              <a:rPr lang="de-DE" sz="1800" smtClean="0"/>
              <a:t>Eine deutliche Besserung tritt meist nach ca. 4 Wochen ein. </a:t>
            </a:r>
          </a:p>
          <a:p>
            <a:r>
              <a:rPr lang="de-DE" sz="1800" smtClean="0"/>
              <a:t>Die Migräne kann kausal behandelt werden, im Gegensatz zur reinen Akupunkturtherapie ist mit dem „Gesamtpaket“ nicht nur die Anfallshäufigkeit und –heftigkeit zu verbessern, sondern ein weitgehendes „Ausheilen“ möglich.  </a:t>
            </a:r>
          </a:p>
        </p:txBody>
      </p:sp>
      <p:sp>
        <p:nvSpPr>
          <p:cNvPr id="22532" name="Datumsplatzhalter 3"/>
          <p:cNvSpPr>
            <a:spLocks noGrp="1" noChangeArrowheads="1"/>
          </p:cNvSpPr>
          <p:nvPr>
            <p:ph type="dt" sz="quarter" idx="10"/>
          </p:nvPr>
        </p:nvSpPr>
        <p:spPr>
          <a:noFill/>
        </p:spPr>
        <p:txBody>
          <a:bodyPr/>
          <a:lstStyle/>
          <a:p>
            <a:endParaRPr lang="en-GB" smtClean="0"/>
          </a:p>
        </p:txBody>
      </p:sp>
      <p:sp>
        <p:nvSpPr>
          <p:cNvPr id="22533" name="Fußzeilenplatzhalter 4"/>
          <p:cNvSpPr>
            <a:spLocks noGrp="1" noChangeArrowheads="1"/>
          </p:cNvSpPr>
          <p:nvPr>
            <p:ph type="ftr" sz="quarter" idx="11"/>
          </p:nvPr>
        </p:nvSpPr>
        <p:spPr>
          <a:noFill/>
        </p:spPr>
        <p:txBody>
          <a:bodyPr/>
          <a:lstStyle/>
          <a:p>
            <a:r>
              <a:rPr lang="de-DE" smtClean="0"/>
              <a:t>Dr. Andrea-Mercedes Riegel</a:t>
            </a:r>
          </a:p>
        </p:txBody>
      </p:sp>
      <p:sp>
        <p:nvSpPr>
          <p:cNvPr id="22534" name="Foliennummernplatzhalter 5"/>
          <p:cNvSpPr>
            <a:spLocks noGrp="1" noChangeArrowheads="1"/>
          </p:cNvSpPr>
          <p:nvPr>
            <p:ph type="sldNum" sz="quarter" idx="12"/>
          </p:nvPr>
        </p:nvSpPr>
        <p:spPr>
          <a:noFill/>
        </p:spPr>
        <p:txBody>
          <a:bodyPr/>
          <a:lstStyle/>
          <a:p>
            <a:fld id="{77032F63-A903-48E3-B2FD-F1BBF98AB960}" type="slidenum">
              <a:rPr lang="de-DE" altLang="de-DE"/>
              <a:pPr/>
              <a:t>20</a:t>
            </a:fld>
            <a:endParaRPr lang="de-DE" altLang="de-D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noChangeArrowheads="1"/>
          </p:cNvSpPr>
          <p:nvPr>
            <p:ph type="title"/>
          </p:nvPr>
        </p:nvSpPr>
        <p:spPr/>
        <p:txBody>
          <a:bodyPr/>
          <a:lstStyle/>
          <a:p>
            <a:r>
              <a:rPr lang="de-DE" altLang="de-DE" sz="2400" smtClean="0"/>
              <a:t>Fragen</a:t>
            </a:r>
          </a:p>
        </p:txBody>
      </p:sp>
      <p:sp>
        <p:nvSpPr>
          <p:cNvPr id="3" name="Inhaltsplatzhalter 2"/>
          <p:cNvSpPr>
            <a:spLocks noGrp="1"/>
          </p:cNvSpPr>
          <p:nvPr>
            <p:ph idx="1"/>
          </p:nvPr>
        </p:nvSpPr>
        <p:spPr/>
        <p:txBody>
          <a:bodyPr/>
          <a:lstStyle/>
          <a:p>
            <a:pPr algn="ctr">
              <a:defRPr/>
            </a:pPr>
            <a:endParaRPr lang="de-DE" dirty="0"/>
          </a:p>
          <a:p>
            <a:pPr algn="ctr">
              <a:defRPr/>
            </a:pPr>
            <a:endParaRPr lang="de-DE" dirty="0"/>
          </a:p>
          <a:p>
            <a:pPr algn="ctr">
              <a:defRPr/>
            </a:pPr>
            <a:endParaRPr lang="de-DE" dirty="0"/>
          </a:p>
          <a:p>
            <a:pPr marL="0" indent="0" algn="ctr">
              <a:buFontTx/>
              <a:buNone/>
              <a:defRPr/>
            </a:pPr>
            <a:r>
              <a:rPr lang="de-DE" sz="9600" dirty="0">
                <a:solidFill>
                  <a:srgbClr val="FF0000"/>
                </a:solidFill>
              </a:rPr>
              <a:t>?</a:t>
            </a:r>
          </a:p>
        </p:txBody>
      </p:sp>
      <p:sp>
        <p:nvSpPr>
          <p:cNvPr id="23556" name="Datumsplatzhalter 3"/>
          <p:cNvSpPr>
            <a:spLocks noGrp="1" noChangeArrowheads="1"/>
          </p:cNvSpPr>
          <p:nvPr>
            <p:ph type="dt" sz="quarter" idx="10"/>
          </p:nvPr>
        </p:nvSpPr>
        <p:spPr>
          <a:noFill/>
        </p:spPr>
        <p:txBody>
          <a:bodyPr/>
          <a:lstStyle/>
          <a:p>
            <a:endParaRPr lang="en-GB" altLang="de-DE" smtClean="0"/>
          </a:p>
        </p:txBody>
      </p:sp>
      <p:sp>
        <p:nvSpPr>
          <p:cNvPr id="23557"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23558" name="Foliennummernplatzhalter 5"/>
          <p:cNvSpPr>
            <a:spLocks noGrp="1" noChangeArrowheads="1"/>
          </p:cNvSpPr>
          <p:nvPr>
            <p:ph type="sldNum" sz="quarter" idx="12"/>
          </p:nvPr>
        </p:nvSpPr>
        <p:spPr>
          <a:noFill/>
        </p:spPr>
        <p:txBody>
          <a:bodyPr/>
          <a:lstStyle/>
          <a:p>
            <a:fld id="{636A6D17-772B-48D8-B743-CE8B7EC905FF}" type="slidenum">
              <a:rPr lang="de-DE" altLang="de-DE"/>
              <a:pPr/>
              <a:t>21</a:t>
            </a:fld>
            <a:endParaRPr lang="de-DE"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noChangeArrowheads="1"/>
          </p:cNvSpPr>
          <p:nvPr>
            <p:ph type="title"/>
          </p:nvPr>
        </p:nvSpPr>
        <p:spPr/>
        <p:txBody>
          <a:bodyPr/>
          <a:lstStyle/>
          <a:p>
            <a:r>
              <a:rPr lang="de-DE" altLang="de-DE" sz="2400" smtClean="0"/>
              <a:t>Migräne Ursachen-Therapie SM</a:t>
            </a:r>
          </a:p>
        </p:txBody>
      </p:sp>
      <p:sp>
        <p:nvSpPr>
          <p:cNvPr id="5123" name="Inhaltsplatzhalter 2"/>
          <p:cNvSpPr>
            <a:spLocks noGrp="1" noChangeArrowheads="1"/>
          </p:cNvSpPr>
          <p:nvPr>
            <p:ph idx="1"/>
          </p:nvPr>
        </p:nvSpPr>
        <p:spPr/>
        <p:txBody>
          <a:bodyPr/>
          <a:lstStyle/>
          <a:p>
            <a:pPr algn="just">
              <a:lnSpc>
                <a:spcPct val="107000"/>
              </a:lnSpc>
              <a:spcAft>
                <a:spcPts val="800"/>
              </a:spcAft>
            </a:pPr>
            <a:r>
              <a:rPr lang="de-DE" altLang="de-DE" sz="1800" smtClean="0">
                <a:latin typeface="Times New Roman" pitchFamily="18" charset="0"/>
                <a:ea typeface="DengXian" pitchFamily="2" charset="-122"/>
                <a:cs typeface="Times New Roman" pitchFamily="18" charset="0"/>
              </a:rPr>
              <a:t>Diskussion: die Freisetzung entzündungsvermittelnder Botenstoffe, die Hypererregbarkeit von Hirnrinde und Okzipitallappen oder auch die Erweiterung kranialer Blutgefäße beim Migräneanfall.  </a:t>
            </a:r>
            <a:endParaRPr lang="de-DE" altLang="de-DE" sz="1800" smtClean="0">
              <a:latin typeface="Calibri" pitchFamily="34" charset="0"/>
              <a:ea typeface="DengXian" pitchFamily="2" charset="-122"/>
              <a:cs typeface="Times New Roman" pitchFamily="18" charset="0"/>
            </a:endParaRPr>
          </a:p>
          <a:p>
            <a:endParaRPr lang="de-DE" altLang="de-DE" sz="1800" smtClean="0">
              <a:ea typeface="DengXian" pitchFamily="2" charset="-122"/>
              <a:cs typeface="Times New Roman" pitchFamily="18" charset="0"/>
            </a:endParaRPr>
          </a:p>
          <a:p>
            <a:endParaRPr lang="de-DE" altLang="de-DE" sz="1800" smtClean="0">
              <a:ea typeface="DengXian" pitchFamily="2" charset="-122"/>
              <a:cs typeface="Times New Roman" pitchFamily="18" charset="0"/>
            </a:endParaRPr>
          </a:p>
          <a:p>
            <a:r>
              <a:rPr lang="de-DE" altLang="de-DE" sz="1800" smtClean="0">
                <a:ea typeface="DengXian" pitchFamily="2" charset="-122"/>
                <a:cs typeface="Times New Roman" pitchFamily="18" charset="0"/>
              </a:rPr>
              <a:t>Therapie:</a:t>
            </a:r>
          </a:p>
          <a:p>
            <a:pPr>
              <a:buFontTx/>
              <a:buNone/>
            </a:pPr>
            <a:endParaRPr lang="de-DE" altLang="de-DE" sz="1800" smtClean="0">
              <a:ea typeface="DengXian" pitchFamily="2" charset="-122"/>
              <a:cs typeface="Times New Roman" pitchFamily="18" charset="0"/>
            </a:endParaRPr>
          </a:p>
          <a:p>
            <a:r>
              <a:rPr lang="de-DE" altLang="de-DE" sz="1800" smtClean="0">
                <a:ea typeface="DengXian" pitchFamily="2" charset="-122"/>
                <a:cs typeface="Times New Roman" pitchFamily="18" charset="0"/>
              </a:rPr>
              <a:t>Triptane zur Schmerzlinderung (symptomatisch) </a:t>
            </a:r>
          </a:p>
        </p:txBody>
      </p:sp>
      <p:sp>
        <p:nvSpPr>
          <p:cNvPr id="5124" name="Datumsplatzhalter 3"/>
          <p:cNvSpPr>
            <a:spLocks noGrp="1" noChangeArrowheads="1"/>
          </p:cNvSpPr>
          <p:nvPr>
            <p:ph type="dt" sz="quarter" idx="10"/>
          </p:nvPr>
        </p:nvSpPr>
        <p:spPr>
          <a:noFill/>
        </p:spPr>
        <p:txBody>
          <a:bodyPr/>
          <a:lstStyle/>
          <a:p>
            <a:endParaRPr lang="en-GB" altLang="de-DE" smtClean="0"/>
          </a:p>
        </p:txBody>
      </p:sp>
      <p:sp>
        <p:nvSpPr>
          <p:cNvPr id="5125" name="Fußzeilenplatzhalter 4"/>
          <p:cNvSpPr>
            <a:spLocks noGrp="1" noChangeArrowheads="1"/>
          </p:cNvSpPr>
          <p:nvPr>
            <p:ph type="ftr" sz="quarter" idx="11"/>
          </p:nvPr>
        </p:nvSpPr>
        <p:spPr>
          <a:noFill/>
        </p:spPr>
        <p:txBody>
          <a:bodyPr/>
          <a:lstStyle/>
          <a:p>
            <a:r>
              <a:rPr lang="de-DE" altLang="de-DE" smtClean="0"/>
              <a:t>Dr. Andrea-Mercedes Riegel</a:t>
            </a:r>
          </a:p>
        </p:txBody>
      </p:sp>
      <p:sp>
        <p:nvSpPr>
          <p:cNvPr id="5126" name="Foliennummernplatzhalter 5"/>
          <p:cNvSpPr>
            <a:spLocks noGrp="1" noChangeArrowheads="1"/>
          </p:cNvSpPr>
          <p:nvPr>
            <p:ph type="sldNum" sz="quarter" idx="12"/>
          </p:nvPr>
        </p:nvSpPr>
        <p:spPr>
          <a:noFill/>
        </p:spPr>
        <p:txBody>
          <a:bodyPr/>
          <a:lstStyle/>
          <a:p>
            <a:fld id="{4623F9D0-154C-43AD-833A-8A36B387D771}" type="slidenum">
              <a:rPr lang="de-DE" altLang="de-DE"/>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Datumsplatzhalter 3"/>
          <p:cNvSpPr>
            <a:spLocks noGrp="1"/>
          </p:cNvSpPr>
          <p:nvPr>
            <p:ph type="dt" sz="quarter" idx="10"/>
          </p:nvPr>
        </p:nvSpPr>
        <p:spPr>
          <a:xfrm>
            <a:off x="468313" y="6345238"/>
            <a:ext cx="2601912" cy="215900"/>
          </a:xfrm>
          <a:noFill/>
        </p:spPr>
        <p:txBody>
          <a:bodyPr/>
          <a:lstStyle/>
          <a:p>
            <a:endParaRPr lang="en-GB" altLang="de-DE" smtClean="0"/>
          </a:p>
        </p:txBody>
      </p:sp>
      <p:sp>
        <p:nvSpPr>
          <p:cNvPr id="6147" name="Fußzeilenplatzhalter 4"/>
          <p:cNvSpPr>
            <a:spLocks noGrp="1"/>
          </p:cNvSpPr>
          <p:nvPr>
            <p:ph type="ftr" sz="quarter" idx="11"/>
          </p:nvPr>
        </p:nvSpPr>
        <p:spPr>
          <a:noFill/>
        </p:spPr>
        <p:txBody>
          <a:bodyPr/>
          <a:lstStyle/>
          <a:p>
            <a:r>
              <a:rPr lang="de-DE" altLang="de-DE" smtClean="0"/>
              <a:t>Dr. Andrea-Mercedes Riegel</a:t>
            </a:r>
          </a:p>
        </p:txBody>
      </p:sp>
      <p:sp>
        <p:nvSpPr>
          <p:cNvPr id="6148" name="Foliennummernplatzhalter 5"/>
          <p:cNvSpPr>
            <a:spLocks noGrp="1"/>
          </p:cNvSpPr>
          <p:nvPr>
            <p:ph type="sldNum" sz="quarter" idx="12"/>
          </p:nvPr>
        </p:nvSpPr>
        <p:spPr>
          <a:noFill/>
        </p:spPr>
        <p:txBody>
          <a:bodyPr/>
          <a:lstStyle/>
          <a:p>
            <a:fld id="{BE68235D-6AC9-4F9C-97E5-1EF894B05AE9}" type="slidenum">
              <a:rPr lang="de-DE" altLang="de-DE"/>
              <a:pPr/>
              <a:t>4</a:t>
            </a:fld>
            <a:endParaRPr lang="de-DE" altLang="de-DE"/>
          </a:p>
        </p:txBody>
      </p:sp>
      <p:sp>
        <p:nvSpPr>
          <p:cNvPr id="6149" name="Rectangle 3"/>
          <p:cNvSpPr>
            <a:spLocks noGrp="1" noChangeArrowheads="1"/>
          </p:cNvSpPr>
          <p:nvPr>
            <p:ph type="body" idx="1"/>
          </p:nvPr>
        </p:nvSpPr>
        <p:spPr>
          <a:xfrm>
            <a:off x="250825" y="800100"/>
            <a:ext cx="8281988" cy="5545138"/>
          </a:xfrm>
        </p:spPr>
        <p:txBody>
          <a:bodyPr/>
          <a:lstStyle/>
          <a:p>
            <a:pPr eaLnBrk="1" hangingPunct="1">
              <a:buFontTx/>
              <a:buNone/>
            </a:pPr>
            <a:endParaRPr lang="de-DE" altLang="de-DE" sz="2000" smtClean="0"/>
          </a:p>
          <a:p>
            <a:pPr eaLnBrk="1" hangingPunct="1">
              <a:buFontTx/>
              <a:buNone/>
            </a:pPr>
            <a:r>
              <a:rPr lang="de-DE" altLang="de-DE" sz="1800" b="1" smtClean="0">
                <a:solidFill>
                  <a:srgbClr val="FF0000"/>
                </a:solidFill>
              </a:rPr>
              <a:t>Physiologie</a:t>
            </a:r>
            <a:endParaRPr lang="de-DE" altLang="de-DE" sz="1800" smtClean="0"/>
          </a:p>
          <a:p>
            <a:pPr eaLnBrk="1" hangingPunct="1">
              <a:buFontTx/>
              <a:buNone/>
            </a:pPr>
            <a:r>
              <a:rPr lang="de-DE" altLang="de-DE" sz="1800" smtClean="0"/>
              <a:t>Freier Fluss von Qi und Blut</a:t>
            </a:r>
          </a:p>
          <a:p>
            <a:pPr eaLnBrk="1" hangingPunct="1">
              <a:buFontTx/>
              <a:buNone/>
            </a:pPr>
            <a:r>
              <a:rPr lang="de-DE" altLang="de-DE" sz="1800" smtClean="0"/>
              <a:t>freie Leitbahnen</a:t>
            </a:r>
          </a:p>
          <a:p>
            <a:pPr eaLnBrk="1" hangingPunct="1">
              <a:buFontTx/>
              <a:buNone/>
            </a:pPr>
            <a:r>
              <a:rPr lang="de-DE" altLang="de-DE" sz="1800" smtClean="0"/>
              <a:t>Harmonie im Zusammenspiel der Innenorgane → fünf Wandlungsphasen</a:t>
            </a:r>
          </a:p>
          <a:p>
            <a:pPr eaLnBrk="1" hangingPunct="1">
              <a:buFontTx/>
              <a:buNone/>
            </a:pPr>
            <a:r>
              <a:rPr lang="de-DE" altLang="de-DE" sz="1800" smtClean="0"/>
              <a:t>Harmonie von Yin und Yang</a:t>
            </a:r>
          </a:p>
          <a:p>
            <a:pPr eaLnBrk="1" hangingPunct="1">
              <a:buFontTx/>
              <a:buNone/>
            </a:pPr>
            <a:r>
              <a:rPr lang="de-DE" altLang="de-DE" sz="1800" smtClean="0"/>
              <a:t>Energetisches Gleichgewicht</a:t>
            </a:r>
          </a:p>
          <a:p>
            <a:pPr eaLnBrk="1" hangingPunct="1">
              <a:buFontTx/>
              <a:buNone/>
            </a:pPr>
            <a:r>
              <a:rPr lang="de-DE" altLang="de-DE" sz="1800" smtClean="0"/>
              <a:t>→ </a:t>
            </a:r>
            <a:r>
              <a:rPr lang="de-DE" altLang="de-DE" sz="1800" smtClean="0">
                <a:solidFill>
                  <a:srgbClr val="0070C0"/>
                </a:solidFill>
              </a:rPr>
              <a:t>Schmerzfreiheit</a:t>
            </a:r>
          </a:p>
          <a:p>
            <a:pPr eaLnBrk="1" hangingPunct="1">
              <a:buFontTx/>
              <a:buNone/>
            </a:pPr>
            <a:endParaRPr lang="de-DE" altLang="de-DE" sz="1800" smtClean="0"/>
          </a:p>
          <a:p>
            <a:pPr eaLnBrk="1" hangingPunct="1">
              <a:buFontTx/>
              <a:buNone/>
            </a:pPr>
            <a:r>
              <a:rPr lang="de-DE" altLang="de-DE" sz="1800" b="1" smtClean="0">
                <a:solidFill>
                  <a:srgbClr val="FF0000"/>
                </a:solidFill>
              </a:rPr>
              <a:t>Pathologie</a:t>
            </a:r>
          </a:p>
          <a:p>
            <a:pPr eaLnBrk="1" hangingPunct="1">
              <a:buFontTx/>
              <a:buNone/>
            </a:pPr>
            <a:r>
              <a:rPr lang="de-DE" altLang="de-DE" sz="1800" smtClean="0"/>
              <a:t>Stagnationen im Fluss von Qi und Blut</a:t>
            </a:r>
          </a:p>
          <a:p>
            <a:pPr eaLnBrk="1" hangingPunct="1">
              <a:buFontTx/>
              <a:buNone/>
            </a:pPr>
            <a:r>
              <a:rPr lang="de-DE" altLang="de-DE" sz="1800" smtClean="0"/>
              <a:t>Blockaden in den Leitbahnen</a:t>
            </a:r>
          </a:p>
          <a:p>
            <a:pPr eaLnBrk="1" hangingPunct="1">
              <a:buFontTx/>
              <a:buNone/>
            </a:pPr>
            <a:r>
              <a:rPr lang="de-DE" altLang="de-DE" sz="1800" smtClean="0"/>
              <a:t>Energetische Leere</a:t>
            </a:r>
          </a:p>
          <a:p>
            <a:pPr eaLnBrk="1" hangingPunct="1">
              <a:buFontTx/>
              <a:buNone/>
            </a:pPr>
            <a:r>
              <a:rPr lang="de-DE" altLang="de-DE" sz="1800" smtClean="0"/>
              <a:t>Disharmonie im Zusammenspiel der Innenorgane</a:t>
            </a:r>
          </a:p>
          <a:p>
            <a:pPr eaLnBrk="1" hangingPunct="1">
              <a:buFontTx/>
              <a:buNone/>
            </a:pPr>
            <a:r>
              <a:rPr lang="de-DE" altLang="de-DE" sz="1800" smtClean="0"/>
              <a:t>Disharmonie von Yin und Yang</a:t>
            </a:r>
          </a:p>
          <a:p>
            <a:pPr eaLnBrk="1" hangingPunct="1">
              <a:buFontTx/>
              <a:buNone/>
            </a:pPr>
            <a:r>
              <a:rPr lang="de-DE" altLang="de-DE" sz="1800" smtClean="0"/>
              <a:t>→ </a:t>
            </a:r>
            <a:r>
              <a:rPr lang="de-DE" altLang="de-DE" sz="1800" smtClean="0">
                <a:solidFill>
                  <a:srgbClr val="0070C0"/>
                </a:solidFill>
              </a:rPr>
              <a:t>Schmerz</a:t>
            </a:r>
            <a:endParaRPr lang="de-DE" altLang="de-DE" sz="1800" smtClean="0"/>
          </a:p>
          <a:p>
            <a:pPr eaLnBrk="1" hangingPunct="1">
              <a:buFontTx/>
              <a:buNone/>
            </a:pPr>
            <a:endParaRPr lang="de-DE" altLang="de-DE" sz="1800" smtClean="0"/>
          </a:p>
        </p:txBody>
      </p:sp>
      <p:sp>
        <p:nvSpPr>
          <p:cNvPr id="6150" name="Titel 6"/>
          <p:cNvSpPr>
            <a:spLocks noGrp="1" noChangeArrowheads="1"/>
          </p:cNvSpPr>
          <p:nvPr>
            <p:ph type="title"/>
          </p:nvPr>
        </p:nvSpPr>
        <p:spPr/>
        <p:txBody>
          <a:bodyPr/>
          <a:lstStyle/>
          <a:p>
            <a:r>
              <a:rPr lang="de-DE" altLang="de-DE" sz="2400" smtClean="0"/>
              <a:t>Schmerz in der chinesischen Medizin </a:t>
            </a:r>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noChangeArrowheads="1"/>
          </p:cNvSpPr>
          <p:nvPr>
            <p:ph type="title"/>
          </p:nvPr>
        </p:nvSpPr>
        <p:spPr/>
        <p:txBody>
          <a:bodyPr/>
          <a:lstStyle/>
          <a:p>
            <a:r>
              <a:rPr lang="de-DE" altLang="de-DE" sz="2400" smtClean="0"/>
              <a:t>Pathogene Faktoren</a:t>
            </a:r>
          </a:p>
        </p:txBody>
      </p:sp>
      <p:sp>
        <p:nvSpPr>
          <p:cNvPr id="7171" name="Inhaltsplatzhalter 2"/>
          <p:cNvSpPr>
            <a:spLocks noGrp="1" noChangeArrowheads="1"/>
          </p:cNvSpPr>
          <p:nvPr>
            <p:ph idx="1"/>
          </p:nvPr>
        </p:nvSpPr>
        <p:spPr/>
        <p:txBody>
          <a:bodyPr/>
          <a:lstStyle/>
          <a:p>
            <a:pPr marL="0" indent="0">
              <a:buFontTx/>
              <a:buNone/>
            </a:pPr>
            <a:r>
              <a:rPr lang="de-DE" altLang="de-DE" sz="1800" b="1" smtClean="0">
                <a:solidFill>
                  <a:srgbClr val="FF0000"/>
                </a:solidFill>
              </a:rPr>
              <a:t>Exogene Faktoren</a:t>
            </a:r>
            <a:r>
              <a:rPr lang="de-DE" altLang="de-DE" sz="1800" smtClean="0"/>
              <a:t>:</a:t>
            </a:r>
          </a:p>
          <a:p>
            <a:pPr marL="0" indent="0">
              <a:buFontTx/>
              <a:buNone/>
            </a:pPr>
            <a:r>
              <a:rPr lang="de-DE" altLang="de-DE" sz="1800" smtClean="0"/>
              <a:t>Witterungseinflüsse (Hitze, Kälte, Wind, Nässe, Feuchtigkeit), Trauma</a:t>
            </a:r>
          </a:p>
          <a:p>
            <a:pPr marL="0" indent="0">
              <a:buFontTx/>
              <a:buNone/>
            </a:pPr>
            <a:endParaRPr lang="de-DE" altLang="de-DE" sz="1800" smtClean="0"/>
          </a:p>
          <a:p>
            <a:pPr marL="0" indent="0">
              <a:buFontTx/>
              <a:buNone/>
            </a:pPr>
            <a:r>
              <a:rPr lang="de-DE" altLang="de-DE" sz="1800" b="1" smtClean="0">
                <a:solidFill>
                  <a:srgbClr val="FF0000"/>
                </a:solidFill>
              </a:rPr>
              <a:t>Endogene Faktoren</a:t>
            </a:r>
          </a:p>
          <a:p>
            <a:pPr marL="0" indent="0">
              <a:buFontTx/>
              <a:buNone/>
            </a:pPr>
            <a:r>
              <a:rPr lang="de-DE" altLang="de-DE" sz="1800" smtClean="0"/>
              <a:t>Hitze, „Schleim“ (emotionales Ungleichgewicht, Depression), Organpathologien</a:t>
            </a:r>
          </a:p>
          <a:p>
            <a:pPr marL="0" indent="0">
              <a:buFontTx/>
              <a:buNone/>
            </a:pPr>
            <a:r>
              <a:rPr lang="de-DE" altLang="de-DE" sz="1800" smtClean="0"/>
              <a:t>Pathomechanismus: Depression führt zu Stagnationen im Blut- und Qi-Fluss, langfristig gestautes Qi entwickelt Hitze, langfristig gestaute Hitze produziert Schleim </a:t>
            </a:r>
          </a:p>
          <a:p>
            <a:pPr marL="0" indent="0">
              <a:buFontTx/>
              <a:buNone/>
            </a:pPr>
            <a:r>
              <a:rPr lang="de-DE" altLang="de-DE" sz="1800" smtClean="0"/>
              <a:t>	Depression – Stagnation – Hitze – Schleim</a:t>
            </a:r>
          </a:p>
          <a:p>
            <a:pPr marL="0" indent="0">
              <a:buFontTx/>
              <a:buNone/>
            </a:pPr>
            <a:endParaRPr lang="de-DE" altLang="de-DE" sz="1800" smtClean="0"/>
          </a:p>
          <a:p>
            <a:pPr marL="0" indent="0">
              <a:buFontTx/>
              <a:buNone/>
            </a:pPr>
            <a:r>
              <a:rPr lang="de-DE" altLang="de-DE" sz="1800" b="1" smtClean="0">
                <a:solidFill>
                  <a:srgbClr val="FF0000"/>
                </a:solidFill>
              </a:rPr>
              <a:t>Heterogene Faktoren</a:t>
            </a:r>
          </a:p>
          <a:p>
            <a:pPr marL="0" indent="0">
              <a:buFontTx/>
              <a:buNone/>
            </a:pPr>
            <a:r>
              <a:rPr lang="de-DE" altLang="de-DE" sz="1800" smtClean="0"/>
              <a:t>Fehlernährung, kalte und „heiße“ Speisen und Getränke, Alkohol, </a:t>
            </a:r>
            <a:r>
              <a:rPr lang="de-DE" altLang="de-DE" sz="1800" smtClean="0">
                <a:solidFill>
                  <a:srgbClr val="7030A0"/>
                </a:solidFill>
              </a:rPr>
              <a:t>Nahrungsmittel(allergien -unverträglichkeiten)</a:t>
            </a:r>
            <a:r>
              <a:rPr lang="de-DE" altLang="de-DE" sz="1800" smtClean="0"/>
              <a:t>, „Schleimbildner“ (Frischmilch, frische Bananen, Weizen)</a:t>
            </a:r>
          </a:p>
          <a:p>
            <a:pPr marL="0" indent="0">
              <a:buFontTx/>
              <a:buNone/>
            </a:pPr>
            <a:endParaRPr lang="de-DE" altLang="de-DE" sz="1800" smtClean="0"/>
          </a:p>
          <a:p>
            <a:pPr marL="0" indent="0">
              <a:buFontTx/>
              <a:buNone/>
            </a:pPr>
            <a:endParaRPr lang="de-DE" altLang="de-DE" sz="1800" smtClean="0"/>
          </a:p>
          <a:p>
            <a:pPr marL="0" indent="0">
              <a:buFontTx/>
              <a:buNone/>
            </a:pPr>
            <a:endParaRPr lang="de-DE" altLang="de-DE" sz="1800" smtClean="0"/>
          </a:p>
          <a:p>
            <a:pPr marL="0" indent="0">
              <a:buFontTx/>
              <a:buNone/>
            </a:pPr>
            <a:endParaRPr lang="de-DE" altLang="de-DE" sz="1800" smtClean="0"/>
          </a:p>
        </p:txBody>
      </p:sp>
      <p:sp>
        <p:nvSpPr>
          <p:cNvPr id="7172" name="Datumsplatzhalter 3"/>
          <p:cNvSpPr>
            <a:spLocks noGrp="1"/>
          </p:cNvSpPr>
          <p:nvPr>
            <p:ph type="dt" sz="quarter" idx="10"/>
          </p:nvPr>
        </p:nvSpPr>
        <p:spPr>
          <a:noFill/>
        </p:spPr>
        <p:txBody>
          <a:bodyPr/>
          <a:lstStyle/>
          <a:p>
            <a:endParaRPr lang="en-GB" altLang="de-DE" smtClean="0"/>
          </a:p>
        </p:txBody>
      </p:sp>
      <p:sp>
        <p:nvSpPr>
          <p:cNvPr id="7173" name="Fußzeilenplatzhalter 4"/>
          <p:cNvSpPr>
            <a:spLocks noGrp="1"/>
          </p:cNvSpPr>
          <p:nvPr>
            <p:ph type="ftr" sz="quarter" idx="11"/>
          </p:nvPr>
        </p:nvSpPr>
        <p:spPr>
          <a:noFill/>
        </p:spPr>
        <p:txBody>
          <a:bodyPr/>
          <a:lstStyle/>
          <a:p>
            <a:r>
              <a:rPr lang="de-DE" altLang="de-DE" smtClean="0"/>
              <a:t>Dr. Andrea-Mercedes Riegel</a:t>
            </a:r>
          </a:p>
        </p:txBody>
      </p:sp>
      <p:sp>
        <p:nvSpPr>
          <p:cNvPr id="7174" name="Foliennummernplatzhalter 5"/>
          <p:cNvSpPr>
            <a:spLocks noGrp="1"/>
          </p:cNvSpPr>
          <p:nvPr>
            <p:ph type="sldNum" sz="quarter" idx="12"/>
          </p:nvPr>
        </p:nvSpPr>
        <p:spPr>
          <a:noFill/>
        </p:spPr>
        <p:txBody>
          <a:bodyPr/>
          <a:lstStyle/>
          <a:p>
            <a:fld id="{ABB1FC49-7589-4264-869B-37786B6AC4FB}" type="slidenum">
              <a:rPr lang="de-DE" altLang="de-DE"/>
              <a:pPr/>
              <a:t>5</a:t>
            </a:fld>
            <a:endParaRPr lang="de-DE" alt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noChangeArrowheads="1"/>
          </p:cNvSpPr>
          <p:nvPr>
            <p:ph type="title"/>
          </p:nvPr>
        </p:nvSpPr>
        <p:spPr/>
        <p:txBody>
          <a:bodyPr/>
          <a:lstStyle/>
          <a:p>
            <a:r>
              <a:rPr lang="de-DE" altLang="de-DE" sz="2400" smtClean="0"/>
              <a:t>Diagnostik</a:t>
            </a:r>
          </a:p>
        </p:txBody>
      </p:sp>
      <p:sp>
        <p:nvSpPr>
          <p:cNvPr id="8195" name="Inhaltsplatzhalter 2"/>
          <p:cNvSpPr>
            <a:spLocks noGrp="1" noChangeArrowheads="1"/>
          </p:cNvSpPr>
          <p:nvPr>
            <p:ph idx="1"/>
          </p:nvPr>
        </p:nvSpPr>
        <p:spPr/>
        <p:txBody>
          <a:bodyPr/>
          <a:lstStyle/>
          <a:p>
            <a:pPr marL="136525" indent="0" algn="ctr" eaLnBrk="1" hangingPunct="1">
              <a:spcBef>
                <a:spcPts val="525"/>
              </a:spcBef>
              <a:buSzPts val="1800"/>
              <a:buFontTx/>
              <a:buNone/>
            </a:pPr>
            <a:r>
              <a:rPr lang="de-DE" altLang="de-DE" sz="2000" b="1" smtClean="0">
                <a:solidFill>
                  <a:srgbClr val="C00000"/>
                </a:solidFill>
                <a:latin typeface="Book Antiqua" pitchFamily="18" charset="0"/>
              </a:rPr>
              <a:t>Wang</a:t>
            </a:r>
            <a:r>
              <a:rPr lang="de-DE" altLang="de-DE" sz="2000" b="1" smtClean="0">
                <a:solidFill>
                  <a:srgbClr val="1A180F"/>
                </a:solidFill>
                <a:latin typeface="Book Antiqua" pitchFamily="18" charset="0"/>
              </a:rPr>
              <a:t> </a:t>
            </a:r>
            <a:r>
              <a:rPr lang="zh-CN" altLang="de-DE" sz="2000" b="1" smtClean="0">
                <a:solidFill>
                  <a:srgbClr val="C00000"/>
                </a:solidFill>
                <a:latin typeface="Book Antiqua" pitchFamily="18" charset="0"/>
                <a:ea typeface="宋体" pitchFamily="2" charset="-122"/>
              </a:rPr>
              <a:t>望</a:t>
            </a:r>
            <a:endParaRPr lang="de-DE" altLang="zh-CN" sz="2000" b="1" smtClean="0">
              <a:solidFill>
                <a:srgbClr val="C00000"/>
              </a:solidFill>
              <a:latin typeface="Book Antiqua" pitchFamily="18" charset="0"/>
              <a:ea typeface="宋体" pitchFamily="2" charset="-122"/>
            </a:endParaRPr>
          </a:p>
          <a:p>
            <a:pPr marL="136525" indent="0" algn="ctr" eaLnBrk="1" hangingPunct="1">
              <a:spcBef>
                <a:spcPts val="525"/>
              </a:spcBef>
              <a:buFontTx/>
              <a:buNone/>
            </a:pPr>
            <a:r>
              <a:rPr lang="de-DE" altLang="de-DE" sz="2000" b="1" smtClean="0">
                <a:solidFill>
                  <a:srgbClr val="1A180F"/>
                </a:solidFill>
                <a:latin typeface="Book Antiqua" pitchFamily="18" charset="0"/>
              </a:rPr>
              <a:t>Betrachten</a:t>
            </a:r>
          </a:p>
          <a:p>
            <a:pPr marL="136525" indent="0" algn="ctr" eaLnBrk="1" hangingPunct="1">
              <a:spcBef>
                <a:spcPts val="525"/>
              </a:spcBef>
            </a:pPr>
            <a:endParaRPr lang="de-DE" altLang="de-DE" sz="2000" smtClean="0"/>
          </a:p>
          <a:p>
            <a:pPr marL="136525" indent="0" algn="ctr" eaLnBrk="1" hangingPunct="1">
              <a:spcBef>
                <a:spcPts val="525"/>
              </a:spcBef>
              <a:buFontTx/>
              <a:buNone/>
            </a:pPr>
            <a:r>
              <a:rPr lang="de-DE" altLang="de-DE" sz="2000" b="1" smtClean="0">
                <a:solidFill>
                  <a:srgbClr val="C00000"/>
                </a:solidFill>
                <a:latin typeface="Book Antiqua" pitchFamily="18" charset="0"/>
              </a:rPr>
              <a:t>Wen</a:t>
            </a:r>
            <a:r>
              <a:rPr lang="zh-CN" altLang="de-DE" sz="2000" b="1" smtClean="0">
                <a:solidFill>
                  <a:srgbClr val="C00000"/>
                </a:solidFill>
                <a:latin typeface="Book Antiqua" pitchFamily="18" charset="0"/>
                <a:ea typeface="宋体" pitchFamily="2" charset="-122"/>
              </a:rPr>
              <a:t> 闻</a:t>
            </a:r>
            <a:endParaRPr lang="de-DE" altLang="de-DE" sz="2000" smtClean="0"/>
          </a:p>
          <a:p>
            <a:pPr marL="136525" indent="0" algn="ctr" eaLnBrk="1" hangingPunct="1">
              <a:spcBef>
                <a:spcPts val="525"/>
              </a:spcBef>
              <a:buFontTx/>
              <a:buNone/>
            </a:pPr>
            <a:r>
              <a:rPr lang="de-DE" altLang="de-DE" sz="2000" b="1" smtClean="0">
                <a:solidFill>
                  <a:srgbClr val="1A180F"/>
                </a:solidFill>
                <a:latin typeface="Book Antiqua" pitchFamily="18" charset="0"/>
              </a:rPr>
              <a:t>Hören, Riechen</a:t>
            </a:r>
          </a:p>
          <a:p>
            <a:pPr marL="136525" indent="0" algn="ctr" eaLnBrk="1" hangingPunct="1">
              <a:spcBef>
                <a:spcPts val="525"/>
              </a:spcBef>
              <a:buFontTx/>
              <a:buNone/>
            </a:pPr>
            <a:endParaRPr lang="de-DE" altLang="de-DE" sz="2000" smtClean="0"/>
          </a:p>
          <a:p>
            <a:pPr marL="136525" indent="0" algn="ctr" eaLnBrk="1" hangingPunct="1">
              <a:spcBef>
                <a:spcPts val="525"/>
              </a:spcBef>
              <a:buFontTx/>
              <a:buNone/>
            </a:pPr>
            <a:r>
              <a:rPr lang="de-DE" altLang="de-DE" sz="2000" b="1" smtClean="0">
                <a:solidFill>
                  <a:srgbClr val="C00000"/>
                </a:solidFill>
                <a:latin typeface="Book Antiqua" pitchFamily="18" charset="0"/>
              </a:rPr>
              <a:t>Wen</a:t>
            </a:r>
            <a:r>
              <a:rPr lang="zh-CN" altLang="de-DE" sz="2000" b="1" smtClean="0">
                <a:solidFill>
                  <a:srgbClr val="C00000"/>
                </a:solidFill>
                <a:latin typeface="Book Antiqua" pitchFamily="18" charset="0"/>
                <a:ea typeface="宋体" pitchFamily="2" charset="-122"/>
              </a:rPr>
              <a:t> 问</a:t>
            </a:r>
            <a:endParaRPr lang="de-DE" altLang="zh-CN" sz="2000" b="1" smtClean="0">
              <a:solidFill>
                <a:srgbClr val="C00000"/>
              </a:solidFill>
              <a:latin typeface="Book Antiqua" pitchFamily="18" charset="0"/>
              <a:ea typeface="宋体" pitchFamily="2" charset="-122"/>
            </a:endParaRPr>
          </a:p>
          <a:p>
            <a:pPr marL="136525" indent="0" algn="ctr" eaLnBrk="1" hangingPunct="1">
              <a:spcBef>
                <a:spcPts val="525"/>
              </a:spcBef>
              <a:buFontTx/>
              <a:buNone/>
            </a:pPr>
            <a:r>
              <a:rPr lang="de-DE" altLang="de-DE" sz="2000" b="1" smtClean="0">
                <a:solidFill>
                  <a:srgbClr val="1A180F"/>
                </a:solidFill>
                <a:latin typeface="Book Antiqua" pitchFamily="18" charset="0"/>
              </a:rPr>
              <a:t>Fragen</a:t>
            </a:r>
          </a:p>
          <a:p>
            <a:pPr marL="136525" indent="0" algn="ctr" eaLnBrk="1" hangingPunct="1">
              <a:spcBef>
                <a:spcPts val="525"/>
              </a:spcBef>
            </a:pPr>
            <a:endParaRPr lang="de-DE" altLang="de-DE" sz="2000" smtClean="0"/>
          </a:p>
          <a:p>
            <a:pPr marL="136525" indent="0" algn="ctr" eaLnBrk="1" hangingPunct="1">
              <a:spcBef>
                <a:spcPts val="525"/>
              </a:spcBef>
              <a:buFontTx/>
              <a:buNone/>
            </a:pPr>
            <a:r>
              <a:rPr lang="de-DE" altLang="de-DE" sz="2000" b="1" smtClean="0">
                <a:solidFill>
                  <a:srgbClr val="C00000"/>
                </a:solidFill>
                <a:latin typeface="Book Antiqua" pitchFamily="18" charset="0"/>
              </a:rPr>
              <a:t>Qie</a:t>
            </a:r>
            <a:r>
              <a:rPr lang="zh-CN" altLang="de-DE" sz="2000" b="1" smtClean="0">
                <a:solidFill>
                  <a:srgbClr val="C00000"/>
                </a:solidFill>
                <a:latin typeface="Book Antiqua" pitchFamily="18" charset="0"/>
                <a:ea typeface="宋体" pitchFamily="2" charset="-122"/>
              </a:rPr>
              <a:t> 切</a:t>
            </a:r>
            <a:endParaRPr lang="de-DE" altLang="de-DE" sz="2000" smtClean="0"/>
          </a:p>
          <a:p>
            <a:pPr marL="136525" indent="0" algn="ctr" eaLnBrk="1" hangingPunct="1">
              <a:spcBef>
                <a:spcPts val="525"/>
              </a:spcBef>
              <a:buFontTx/>
              <a:buNone/>
            </a:pPr>
            <a:r>
              <a:rPr lang="de-DE" altLang="de-DE" sz="2000" b="1" smtClean="0">
                <a:solidFill>
                  <a:srgbClr val="1A180F"/>
                </a:solidFill>
                <a:latin typeface="Book Antiqua" pitchFamily="18" charset="0"/>
              </a:rPr>
              <a:t>Tasten</a:t>
            </a:r>
            <a:endParaRPr lang="de-DE" altLang="de-DE" sz="2000" smtClean="0"/>
          </a:p>
          <a:p>
            <a:pPr marL="136525" indent="0"/>
            <a:endParaRPr lang="de-DE" altLang="de-DE" sz="2000" smtClean="0"/>
          </a:p>
        </p:txBody>
      </p:sp>
      <p:sp>
        <p:nvSpPr>
          <p:cNvPr id="8196" name="Datumsplatzhalter 3"/>
          <p:cNvSpPr>
            <a:spLocks noGrp="1"/>
          </p:cNvSpPr>
          <p:nvPr>
            <p:ph type="dt" sz="quarter" idx="10"/>
          </p:nvPr>
        </p:nvSpPr>
        <p:spPr>
          <a:noFill/>
        </p:spPr>
        <p:txBody>
          <a:bodyPr/>
          <a:lstStyle/>
          <a:p>
            <a:endParaRPr lang="en-GB" altLang="de-DE" smtClean="0"/>
          </a:p>
        </p:txBody>
      </p:sp>
      <p:sp>
        <p:nvSpPr>
          <p:cNvPr id="8197" name="Fußzeilenplatzhalter 4"/>
          <p:cNvSpPr>
            <a:spLocks noGrp="1"/>
          </p:cNvSpPr>
          <p:nvPr>
            <p:ph type="ftr" sz="quarter" idx="11"/>
          </p:nvPr>
        </p:nvSpPr>
        <p:spPr>
          <a:noFill/>
        </p:spPr>
        <p:txBody>
          <a:bodyPr/>
          <a:lstStyle/>
          <a:p>
            <a:r>
              <a:rPr lang="de-DE" altLang="de-DE" smtClean="0"/>
              <a:t>Dr. Andrea-Mercedes Riegel</a:t>
            </a:r>
          </a:p>
        </p:txBody>
      </p:sp>
      <p:sp>
        <p:nvSpPr>
          <p:cNvPr id="8198" name="Foliennummernplatzhalter 5"/>
          <p:cNvSpPr>
            <a:spLocks noGrp="1"/>
          </p:cNvSpPr>
          <p:nvPr>
            <p:ph type="sldNum" sz="quarter" idx="12"/>
          </p:nvPr>
        </p:nvSpPr>
        <p:spPr>
          <a:noFill/>
        </p:spPr>
        <p:txBody>
          <a:bodyPr/>
          <a:lstStyle/>
          <a:p>
            <a:fld id="{D65944FE-0492-4BAE-B031-EE8EAD1939BF}" type="slidenum">
              <a:rPr lang="de-DE" altLang="de-DE"/>
              <a:pPr/>
              <a:t>6</a:t>
            </a:fld>
            <a:endParaRPr lang="de-DE" altLang="de-D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noChangeArrowheads="1"/>
          </p:cNvSpPr>
          <p:nvPr>
            <p:ph type="title"/>
          </p:nvPr>
        </p:nvSpPr>
        <p:spPr/>
        <p:txBody>
          <a:bodyPr/>
          <a:lstStyle/>
          <a:p>
            <a:r>
              <a:rPr lang="de-DE" altLang="de-DE" sz="2400" smtClean="0"/>
              <a:t>Schwerpunkt Schmerz</a:t>
            </a:r>
          </a:p>
        </p:txBody>
      </p:sp>
      <p:sp>
        <p:nvSpPr>
          <p:cNvPr id="9219" name="Inhaltsplatzhalter 2"/>
          <p:cNvSpPr>
            <a:spLocks noGrp="1" noChangeArrowheads="1"/>
          </p:cNvSpPr>
          <p:nvPr>
            <p:ph idx="1"/>
          </p:nvPr>
        </p:nvSpPr>
        <p:spPr>
          <a:xfrm>
            <a:off x="428625" y="836613"/>
            <a:ext cx="8229600" cy="5472112"/>
          </a:xfrm>
        </p:spPr>
        <p:txBody>
          <a:bodyPr/>
          <a:lstStyle/>
          <a:p>
            <a:r>
              <a:rPr lang="de-DE" altLang="de-DE" sz="1800" smtClean="0">
                <a:solidFill>
                  <a:srgbClr val="FF0000"/>
                </a:solidFill>
              </a:rPr>
              <a:t>Wen: Hören</a:t>
            </a:r>
          </a:p>
          <a:p>
            <a:r>
              <a:rPr lang="de-DE" altLang="de-DE" sz="1800" smtClean="0"/>
              <a:t>Der Patient schildert seine Beschwerden</a:t>
            </a:r>
          </a:p>
          <a:p>
            <a:endParaRPr lang="de-DE" altLang="de-DE" sz="1800" smtClean="0"/>
          </a:p>
          <a:p>
            <a:r>
              <a:rPr lang="de-DE" altLang="de-DE" sz="1800" smtClean="0">
                <a:solidFill>
                  <a:srgbClr val="FF0000"/>
                </a:solidFill>
              </a:rPr>
              <a:t>Wen: Fragen</a:t>
            </a:r>
          </a:p>
          <a:p>
            <a:r>
              <a:rPr lang="de-DE" altLang="de-DE" sz="1800" smtClean="0"/>
              <a:t>Akut – chronisch (&lt; 3 Monate)</a:t>
            </a:r>
          </a:p>
          <a:p>
            <a:pPr>
              <a:buFontTx/>
              <a:buNone/>
            </a:pPr>
            <a:r>
              <a:rPr lang="de-DE" altLang="de-DE" sz="1800" smtClean="0"/>
              <a:t>→ akut: Hauptgewicht akutes Beschwerdenbild (biao – ben</a:t>
            </a:r>
            <a:r>
              <a:rPr lang="zh-CN" altLang="de-DE" sz="1800" smtClean="0">
                <a:ea typeface="宋体" pitchFamily="2" charset="-122"/>
              </a:rPr>
              <a:t>标 本</a:t>
            </a:r>
            <a:r>
              <a:rPr lang="de-DE" altLang="de-DE" sz="1800" smtClean="0"/>
              <a:t>)</a:t>
            </a:r>
          </a:p>
          <a:p>
            <a:pPr>
              <a:buFontTx/>
              <a:buNone/>
            </a:pPr>
            <a:r>
              <a:rPr lang="de-DE" altLang="de-DE" sz="1800" smtClean="0"/>
              <a:t>→chronisch: Hauptgewicht Ausschalten der Noxe (ben – biao</a:t>
            </a:r>
            <a:r>
              <a:rPr lang="zh-CN" altLang="de-DE" sz="1800" smtClean="0">
                <a:ea typeface="宋体" pitchFamily="2" charset="-122"/>
              </a:rPr>
              <a:t>本 标</a:t>
            </a:r>
            <a:r>
              <a:rPr lang="de-DE" altLang="de-DE" sz="1800" smtClean="0"/>
              <a:t>)</a:t>
            </a:r>
          </a:p>
          <a:p>
            <a:pPr>
              <a:buFontTx/>
              <a:buNone/>
            </a:pPr>
            <a:endParaRPr lang="de-DE" altLang="de-DE" sz="1800" smtClean="0"/>
          </a:p>
          <a:p>
            <a:pPr>
              <a:buFontTx/>
              <a:buNone/>
            </a:pPr>
            <a:r>
              <a:rPr lang="de-DE" altLang="de-DE" sz="1800" smtClean="0">
                <a:solidFill>
                  <a:srgbClr val="0070C0"/>
                </a:solidFill>
              </a:rPr>
              <a:t>Wo genau?</a:t>
            </a:r>
          </a:p>
          <a:p>
            <a:pPr>
              <a:buFontTx/>
              <a:buNone/>
            </a:pPr>
            <a:r>
              <a:rPr lang="de-DE" altLang="de-DE" sz="1800" smtClean="0"/>
              <a:t>(Leitbahnenzugehörigkeit) </a:t>
            </a:r>
          </a:p>
          <a:p>
            <a:pPr>
              <a:buFontTx/>
              <a:buNone/>
            </a:pPr>
            <a:r>
              <a:rPr lang="de-DE" altLang="de-DE" sz="1800" smtClean="0">
                <a:solidFill>
                  <a:srgbClr val="0070C0"/>
                </a:solidFill>
              </a:rPr>
              <a:t>Wie genau?</a:t>
            </a:r>
          </a:p>
          <a:p>
            <a:pPr>
              <a:buFontTx/>
              <a:buNone/>
            </a:pPr>
            <a:r>
              <a:rPr lang="de-DE" altLang="de-DE" sz="1800" smtClean="0"/>
              <a:t>Brennend, stechend, krampfartig, klopfend</a:t>
            </a:r>
          </a:p>
          <a:p>
            <a:pPr>
              <a:buFontTx/>
              <a:buNone/>
            </a:pPr>
            <a:r>
              <a:rPr lang="de-DE" altLang="de-DE" sz="1800" smtClean="0">
                <a:solidFill>
                  <a:srgbClr val="0070C0"/>
                </a:solidFill>
              </a:rPr>
              <a:t>Stets gleich? </a:t>
            </a:r>
          </a:p>
          <a:p>
            <a:pPr>
              <a:buFontTx/>
              <a:buNone/>
            </a:pPr>
            <a:r>
              <a:rPr lang="de-DE" altLang="de-DE" sz="1800" smtClean="0">
                <a:solidFill>
                  <a:srgbClr val="0070C0"/>
                </a:solidFill>
              </a:rPr>
              <a:t>Wandernd?</a:t>
            </a:r>
          </a:p>
          <a:p>
            <a:pPr>
              <a:buFontTx/>
              <a:buNone/>
            </a:pPr>
            <a:r>
              <a:rPr lang="de-DE" altLang="de-DE" sz="1800" smtClean="0">
                <a:solidFill>
                  <a:srgbClr val="0070C0"/>
                </a:solidFill>
              </a:rPr>
              <a:t>Was bessert, was verschlechtert?</a:t>
            </a:r>
          </a:p>
          <a:p>
            <a:pPr>
              <a:buFontTx/>
              <a:buNone/>
            </a:pPr>
            <a:r>
              <a:rPr lang="de-DE" altLang="de-DE" sz="1800" smtClean="0"/>
              <a:t>(Wärme, Kälte, Druck)</a:t>
            </a:r>
          </a:p>
          <a:p>
            <a:pPr>
              <a:buFontTx/>
              <a:buNone/>
            </a:pPr>
            <a:endParaRPr lang="de-DE" altLang="de-DE" sz="2000" smtClean="0"/>
          </a:p>
          <a:p>
            <a:endParaRPr lang="de-DE" altLang="de-DE" sz="2000" smtClean="0"/>
          </a:p>
          <a:p>
            <a:pPr>
              <a:buFontTx/>
              <a:buNone/>
            </a:pPr>
            <a:r>
              <a:rPr lang="de-DE" altLang="de-DE" sz="2000" smtClean="0"/>
              <a:t>	</a:t>
            </a:r>
          </a:p>
        </p:txBody>
      </p:sp>
      <p:sp>
        <p:nvSpPr>
          <p:cNvPr id="9220" name="Datumsplatzhalter 3"/>
          <p:cNvSpPr>
            <a:spLocks noGrp="1"/>
          </p:cNvSpPr>
          <p:nvPr>
            <p:ph type="dt" sz="quarter" idx="10"/>
          </p:nvPr>
        </p:nvSpPr>
        <p:spPr>
          <a:noFill/>
        </p:spPr>
        <p:txBody>
          <a:bodyPr/>
          <a:lstStyle/>
          <a:p>
            <a:endParaRPr lang="en-GB" altLang="de-DE" smtClean="0"/>
          </a:p>
        </p:txBody>
      </p:sp>
      <p:sp>
        <p:nvSpPr>
          <p:cNvPr id="9221" name="Fußzeilenplatzhalter 4"/>
          <p:cNvSpPr>
            <a:spLocks noGrp="1"/>
          </p:cNvSpPr>
          <p:nvPr>
            <p:ph type="ftr" sz="quarter" idx="11"/>
          </p:nvPr>
        </p:nvSpPr>
        <p:spPr>
          <a:noFill/>
        </p:spPr>
        <p:txBody>
          <a:bodyPr/>
          <a:lstStyle/>
          <a:p>
            <a:r>
              <a:rPr lang="de-DE" altLang="de-DE" smtClean="0"/>
              <a:t>Dr. Andrea-Mercedes Riegel</a:t>
            </a:r>
          </a:p>
        </p:txBody>
      </p:sp>
      <p:sp>
        <p:nvSpPr>
          <p:cNvPr id="9222" name="Foliennummernplatzhalter 5"/>
          <p:cNvSpPr>
            <a:spLocks noGrp="1"/>
          </p:cNvSpPr>
          <p:nvPr>
            <p:ph type="sldNum" sz="quarter" idx="12"/>
          </p:nvPr>
        </p:nvSpPr>
        <p:spPr>
          <a:noFill/>
        </p:spPr>
        <p:txBody>
          <a:bodyPr/>
          <a:lstStyle/>
          <a:p>
            <a:fld id="{975A11B5-8EC6-427D-9866-6C768BB271F1}" type="slidenum">
              <a:rPr lang="de-DE" altLang="de-DE"/>
              <a:pPr/>
              <a:t>7</a:t>
            </a:fld>
            <a:endParaRPr lang="de-DE" alt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noChangeArrowheads="1"/>
          </p:cNvSpPr>
          <p:nvPr>
            <p:ph type="title"/>
          </p:nvPr>
        </p:nvSpPr>
        <p:spPr/>
        <p:txBody>
          <a:bodyPr/>
          <a:lstStyle/>
          <a:p>
            <a:r>
              <a:rPr lang="de-DE" altLang="de-DE" sz="2400" smtClean="0"/>
              <a:t>Kopfschmerz</a:t>
            </a:r>
          </a:p>
        </p:txBody>
      </p:sp>
      <p:sp>
        <p:nvSpPr>
          <p:cNvPr id="10243" name="Inhaltsplatzhalter 2"/>
          <p:cNvSpPr>
            <a:spLocks noGrp="1" noChangeArrowheads="1"/>
          </p:cNvSpPr>
          <p:nvPr>
            <p:ph idx="1"/>
          </p:nvPr>
        </p:nvSpPr>
        <p:spPr>
          <a:xfrm>
            <a:off x="457200" y="1089025"/>
            <a:ext cx="8229600" cy="5472113"/>
          </a:xfrm>
        </p:spPr>
        <p:txBody>
          <a:bodyPr/>
          <a:lstStyle/>
          <a:p>
            <a:pPr lvl="2"/>
            <a:endParaRPr lang="de-DE" altLang="de-DE" sz="1600" smtClean="0"/>
          </a:p>
          <a:p>
            <a:r>
              <a:rPr lang="de-DE" altLang="de-DE" sz="1800" b="1" smtClean="0"/>
              <a:t>Pathogene Faktoren</a:t>
            </a:r>
            <a:r>
              <a:rPr lang="de-DE" altLang="de-DE" sz="1800" smtClean="0"/>
              <a:t> (exogen, endogen, heterogen)</a:t>
            </a:r>
          </a:p>
          <a:p>
            <a:endParaRPr lang="de-DE" altLang="de-DE" sz="1800" smtClean="0"/>
          </a:p>
          <a:p>
            <a:r>
              <a:rPr lang="de-DE" altLang="de-DE" sz="1800" b="1" smtClean="0"/>
              <a:t>Qi- und Blutstase</a:t>
            </a:r>
            <a:r>
              <a:rPr lang="de-DE" altLang="de-DE" sz="1800" smtClean="0"/>
              <a:t> </a:t>
            </a:r>
          </a:p>
          <a:p>
            <a:endParaRPr lang="de-DE" altLang="de-DE" sz="1800" smtClean="0"/>
          </a:p>
          <a:p>
            <a:r>
              <a:rPr lang="de-DE" altLang="de-DE" sz="1800" b="1" smtClean="0"/>
              <a:t>Störungen der Innenorgane</a:t>
            </a:r>
            <a:r>
              <a:rPr lang="de-DE" altLang="de-DE" sz="1800" smtClean="0"/>
              <a:t>, Leber, Niere, Milz, Magen/Dickdarm</a:t>
            </a:r>
          </a:p>
          <a:p>
            <a:endParaRPr lang="de-DE" altLang="de-DE" sz="1800" smtClean="0"/>
          </a:p>
          <a:p>
            <a:r>
              <a:rPr lang="de-DE" altLang="de-DE" sz="1800" b="1" smtClean="0"/>
              <a:t>Manifestationsorte</a:t>
            </a:r>
            <a:r>
              <a:rPr lang="de-DE" altLang="de-DE" sz="1800" smtClean="0"/>
              <a:t>:</a:t>
            </a:r>
          </a:p>
          <a:p>
            <a:r>
              <a:rPr lang="de-DE" altLang="de-DE" sz="1800" smtClean="0"/>
              <a:t>Yangming (Magen-Dickdarm)</a:t>
            </a:r>
          </a:p>
          <a:p>
            <a:r>
              <a:rPr lang="de-DE" altLang="de-DE" sz="1800" smtClean="0"/>
              <a:t>Shaoyang (Gallenblase-3E)</a:t>
            </a:r>
          </a:p>
          <a:p>
            <a:r>
              <a:rPr lang="de-DE" altLang="de-DE" sz="1800" smtClean="0"/>
              <a:t>Taiyang (Blase-Dünndarm)</a:t>
            </a:r>
          </a:p>
          <a:p>
            <a:r>
              <a:rPr lang="de-DE" altLang="de-DE" sz="1800" smtClean="0"/>
              <a:t>Jueyin (Leber-Perikard)</a:t>
            </a:r>
          </a:p>
          <a:p>
            <a:endParaRPr lang="de-DE" altLang="de-DE" sz="1800" smtClean="0"/>
          </a:p>
          <a:p>
            <a:endParaRPr lang="de-DE" altLang="de-DE" sz="1800" smtClean="0"/>
          </a:p>
        </p:txBody>
      </p:sp>
      <p:sp>
        <p:nvSpPr>
          <p:cNvPr id="10244" name="Datumsplatzhalter 3"/>
          <p:cNvSpPr>
            <a:spLocks noGrp="1"/>
          </p:cNvSpPr>
          <p:nvPr>
            <p:ph type="dt" sz="quarter" idx="10"/>
          </p:nvPr>
        </p:nvSpPr>
        <p:spPr>
          <a:noFill/>
        </p:spPr>
        <p:txBody>
          <a:bodyPr/>
          <a:lstStyle/>
          <a:p>
            <a:endParaRPr lang="en-GB" altLang="de-DE" smtClean="0"/>
          </a:p>
        </p:txBody>
      </p:sp>
      <p:sp>
        <p:nvSpPr>
          <p:cNvPr id="10245" name="Fußzeilenplatzhalter 4"/>
          <p:cNvSpPr>
            <a:spLocks noGrp="1"/>
          </p:cNvSpPr>
          <p:nvPr>
            <p:ph type="ftr" sz="quarter" idx="11"/>
          </p:nvPr>
        </p:nvSpPr>
        <p:spPr>
          <a:noFill/>
        </p:spPr>
        <p:txBody>
          <a:bodyPr/>
          <a:lstStyle/>
          <a:p>
            <a:r>
              <a:rPr lang="de-DE" altLang="de-DE" smtClean="0"/>
              <a:t>Dr. Andrea-Mercedes Riegel</a:t>
            </a:r>
          </a:p>
        </p:txBody>
      </p:sp>
      <p:sp>
        <p:nvSpPr>
          <p:cNvPr id="10246" name="Foliennummernplatzhalter 5"/>
          <p:cNvSpPr>
            <a:spLocks noGrp="1"/>
          </p:cNvSpPr>
          <p:nvPr>
            <p:ph type="sldNum" sz="quarter" idx="12"/>
          </p:nvPr>
        </p:nvSpPr>
        <p:spPr>
          <a:noFill/>
        </p:spPr>
        <p:txBody>
          <a:bodyPr/>
          <a:lstStyle/>
          <a:p>
            <a:fld id="{BBB4446A-8AF3-4DCA-8FE5-6980C8C7E7FB}" type="slidenum">
              <a:rPr lang="de-DE" altLang="de-DE"/>
              <a:pPr/>
              <a:t>8</a:t>
            </a:fld>
            <a:endParaRPr lang="de-DE" altLang="de-DE"/>
          </a:p>
        </p:txBody>
      </p:sp>
      <p:sp>
        <p:nvSpPr>
          <p:cNvPr id="10247" name="Rectangle 8"/>
          <p:cNvSpPr>
            <a:spLocks noChangeArrowheads="1"/>
          </p:cNvSpPr>
          <p:nvPr/>
        </p:nvSpPr>
        <p:spPr bwMode="auto">
          <a:xfrm>
            <a:off x="0" y="215900"/>
            <a:ext cx="9144000" cy="0"/>
          </a:xfrm>
          <a:prstGeom prst="rect">
            <a:avLst/>
          </a:prstGeom>
          <a:noFill/>
          <a:ln w="9525">
            <a:noFill/>
            <a:miter lim="800000"/>
            <a:headEnd/>
            <a:tailEnd/>
          </a:ln>
          <a:effectLst/>
        </p:spPr>
        <p:txBody>
          <a:bodyPr wrap="none" anchor="ctr">
            <a:spAutoFit/>
          </a:bodyPr>
          <a:lstStyle/>
          <a:p>
            <a:endParaRPr lang="de-DE" altLang="de-D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noChangeArrowheads="1"/>
          </p:cNvSpPr>
          <p:nvPr>
            <p:ph type="title"/>
          </p:nvPr>
        </p:nvSpPr>
        <p:spPr/>
        <p:txBody>
          <a:bodyPr/>
          <a:lstStyle/>
          <a:p>
            <a:r>
              <a:rPr lang="de-DE" altLang="de-DE" sz="2800" smtClean="0"/>
              <a:t>Manifestationsorte Kopfschmerz/Migräne</a:t>
            </a:r>
          </a:p>
        </p:txBody>
      </p:sp>
      <p:sp>
        <p:nvSpPr>
          <p:cNvPr id="11267" name="Datumsplatzhalter 3"/>
          <p:cNvSpPr>
            <a:spLocks noGrp="1"/>
          </p:cNvSpPr>
          <p:nvPr>
            <p:ph type="dt" sz="quarter" idx="10"/>
          </p:nvPr>
        </p:nvSpPr>
        <p:spPr>
          <a:noFill/>
        </p:spPr>
        <p:txBody>
          <a:bodyPr/>
          <a:lstStyle/>
          <a:p>
            <a:endParaRPr lang="en-GB" altLang="de-DE" smtClean="0"/>
          </a:p>
        </p:txBody>
      </p:sp>
      <p:sp>
        <p:nvSpPr>
          <p:cNvPr id="11268" name="Fußzeilenplatzhalter 4"/>
          <p:cNvSpPr>
            <a:spLocks noGrp="1"/>
          </p:cNvSpPr>
          <p:nvPr>
            <p:ph type="ftr" sz="quarter" idx="11"/>
          </p:nvPr>
        </p:nvSpPr>
        <p:spPr>
          <a:noFill/>
        </p:spPr>
        <p:txBody>
          <a:bodyPr/>
          <a:lstStyle/>
          <a:p>
            <a:r>
              <a:rPr lang="de-DE" altLang="de-DE" smtClean="0"/>
              <a:t>Dr. Andrea-Mercedes Riegel</a:t>
            </a:r>
          </a:p>
        </p:txBody>
      </p:sp>
      <p:sp>
        <p:nvSpPr>
          <p:cNvPr id="11269" name="Foliennummernplatzhalter 5"/>
          <p:cNvSpPr>
            <a:spLocks noGrp="1"/>
          </p:cNvSpPr>
          <p:nvPr>
            <p:ph type="sldNum" sz="quarter" idx="12"/>
          </p:nvPr>
        </p:nvSpPr>
        <p:spPr>
          <a:noFill/>
        </p:spPr>
        <p:txBody>
          <a:bodyPr/>
          <a:lstStyle/>
          <a:p>
            <a:fld id="{198C071D-F171-4DB0-86D0-728DFB8ABAE8}" type="slidenum">
              <a:rPr lang="de-DE" altLang="de-DE"/>
              <a:pPr/>
              <a:t>9</a:t>
            </a:fld>
            <a:endParaRPr lang="de-DE" altLang="de-DE"/>
          </a:p>
        </p:txBody>
      </p:sp>
      <p:pic>
        <p:nvPicPr>
          <p:cNvPr id="11270" name="Picture 7" descr="Kopf5"/>
          <p:cNvPicPr>
            <a:picLocks noGrp="1" noChangeAspect="1" noChangeArrowheads="1"/>
          </p:cNvPicPr>
          <p:nvPr>
            <p:ph idx="1"/>
          </p:nvPr>
        </p:nvPicPr>
        <p:blipFill>
          <a:blip r:embed="rId2"/>
          <a:srcRect/>
          <a:stretch>
            <a:fillRect/>
          </a:stretch>
        </p:blipFill>
        <p:spPr>
          <a:xfrm>
            <a:off x="1116013" y="1196975"/>
            <a:ext cx="1206500" cy="1476375"/>
          </a:xfrm>
        </p:spPr>
      </p:pic>
      <p:pic>
        <p:nvPicPr>
          <p:cNvPr id="11271" name="Picture 7" descr="Kopf4"/>
          <p:cNvPicPr>
            <a:picLocks noChangeAspect="1" noChangeArrowheads="1"/>
          </p:cNvPicPr>
          <p:nvPr/>
        </p:nvPicPr>
        <p:blipFill>
          <a:blip r:embed="rId3"/>
          <a:srcRect/>
          <a:stretch>
            <a:fillRect/>
          </a:stretch>
        </p:blipFill>
        <p:spPr bwMode="auto">
          <a:xfrm>
            <a:off x="3254375" y="1233488"/>
            <a:ext cx="1209675" cy="1457325"/>
          </a:xfrm>
          <a:prstGeom prst="rect">
            <a:avLst/>
          </a:prstGeom>
          <a:noFill/>
          <a:ln w="9525">
            <a:noFill/>
            <a:miter lim="800000"/>
            <a:headEnd/>
            <a:tailEnd/>
          </a:ln>
        </p:spPr>
      </p:pic>
      <p:pic>
        <p:nvPicPr>
          <p:cNvPr id="11272" name="Picture 8" descr="Kopf3"/>
          <p:cNvPicPr>
            <a:picLocks noChangeAspect="1" noChangeArrowheads="1"/>
          </p:cNvPicPr>
          <p:nvPr/>
        </p:nvPicPr>
        <p:blipFill>
          <a:blip r:embed="rId4"/>
          <a:srcRect/>
          <a:stretch>
            <a:fillRect/>
          </a:stretch>
        </p:blipFill>
        <p:spPr bwMode="auto">
          <a:xfrm>
            <a:off x="5378450" y="1268413"/>
            <a:ext cx="1209675" cy="1485900"/>
          </a:xfrm>
          <a:prstGeom prst="rect">
            <a:avLst/>
          </a:prstGeom>
          <a:noFill/>
          <a:ln w="9525">
            <a:noFill/>
            <a:miter lim="800000"/>
            <a:headEnd/>
            <a:tailEnd/>
          </a:ln>
        </p:spPr>
      </p:pic>
      <p:pic>
        <p:nvPicPr>
          <p:cNvPr id="11273" name="Grafik 2"/>
          <p:cNvPicPr>
            <a:picLocks noChangeAspect="1" noChangeArrowheads="1"/>
          </p:cNvPicPr>
          <p:nvPr/>
        </p:nvPicPr>
        <p:blipFill>
          <a:blip r:embed="rId5"/>
          <a:srcRect/>
          <a:stretch>
            <a:fillRect/>
          </a:stretch>
        </p:blipFill>
        <p:spPr bwMode="auto">
          <a:xfrm>
            <a:off x="3635375" y="3195638"/>
            <a:ext cx="1243013" cy="1493837"/>
          </a:xfrm>
          <a:prstGeom prst="rect">
            <a:avLst/>
          </a:prstGeom>
          <a:noFill/>
          <a:ln w="9525">
            <a:noFill/>
            <a:miter lim="800000"/>
            <a:headEnd/>
            <a:tailEnd/>
          </a:ln>
        </p:spPr>
      </p:pic>
      <p:pic>
        <p:nvPicPr>
          <p:cNvPr id="11274" name="Grafik 4"/>
          <p:cNvPicPr>
            <a:picLocks noChangeAspect="1" noChangeArrowheads="1"/>
          </p:cNvPicPr>
          <p:nvPr/>
        </p:nvPicPr>
        <p:blipFill>
          <a:blip r:embed="rId6"/>
          <a:srcRect/>
          <a:stretch>
            <a:fillRect/>
          </a:stretch>
        </p:blipFill>
        <p:spPr bwMode="auto">
          <a:xfrm>
            <a:off x="5611813" y="3217863"/>
            <a:ext cx="1263650" cy="1471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36A876F8E04CB4FB6300DCF1F4DA669" ma:contentTypeVersion="12" ma:contentTypeDescription="Ein neues Dokument erstellen." ma:contentTypeScope="" ma:versionID="de244f8e7af63d372fbee5a0df4ab80e">
  <xsd:schema xmlns:xsd="http://www.w3.org/2001/XMLSchema" xmlns:xs="http://www.w3.org/2001/XMLSchema" xmlns:p="http://schemas.microsoft.com/office/2006/metadata/properties" xmlns:ns2="120939c4-8dca-4d27-873b-e3ca3c9cf27d" xmlns:ns3="1817c675-25ff-43c8-88f7-acce101d43fc" targetNamespace="http://schemas.microsoft.com/office/2006/metadata/properties" ma:root="true" ma:fieldsID="d6fdfa801814a503e28e7be639a6e18a" ns2:_="" ns3:_="">
    <xsd:import namespace="120939c4-8dca-4d27-873b-e3ca3c9cf27d"/>
    <xsd:import namespace="1817c675-25ff-43c8-88f7-acce101d43f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0939c4-8dca-4d27-873b-e3ca3c9cf2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817c675-25ff-43c8-88f7-acce101d43fc"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7CD134-87D9-429F-A75D-3B5A94C74F1B}"/>
</file>

<file path=customXml/itemProps2.xml><?xml version="1.0" encoding="utf-8"?>
<ds:datastoreItem xmlns:ds="http://schemas.openxmlformats.org/officeDocument/2006/customXml" ds:itemID="{6B9F42F3-FDBA-45B6-AF74-6AFDC94A2465}"/>
</file>

<file path=customXml/itemProps3.xml><?xml version="1.0" encoding="utf-8"?>
<ds:datastoreItem xmlns:ds="http://schemas.openxmlformats.org/officeDocument/2006/customXml" ds:itemID="{39B9B76C-E9E3-4C51-B3E5-3BC12A4DBBA1}"/>
</file>

<file path=docProps/app.xml><?xml version="1.0" encoding="utf-8"?>
<Properties xmlns="http://schemas.openxmlformats.org/officeDocument/2006/extended-properties" xmlns:vt="http://schemas.openxmlformats.org/officeDocument/2006/docPropsVTypes">
  <Template/>
  <TotalTime>0</TotalTime>
  <Words>1617</Words>
  <Application>Microsoft Office PowerPoint</Application>
  <PresentationFormat>On-screen Show (4:3)</PresentationFormat>
  <Paragraphs>286</Paragraphs>
  <Slides>21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21</vt:i4>
      </vt:variant>
    </vt:vector>
  </HeadingPairs>
  <TitlesOfParts>
    <vt:vector size="28" baseType="lpstr">
      <vt:lpstr>Arial</vt:lpstr>
      <vt:lpstr>Times New Roman</vt:lpstr>
      <vt:lpstr>DengXian</vt:lpstr>
      <vt:lpstr>Calibri</vt:lpstr>
      <vt:lpstr>Book Antiqua</vt:lpstr>
      <vt:lpstr>宋体</vt:lpstr>
      <vt:lpstr>Standarddesign</vt:lpstr>
      <vt:lpstr>Migräne in der chinesischen Medizin  Veranstaltungsreihe Chinesische Medizin  Eine Kooperation von Konfuzius-Institut Heidelberg und Akademie für Ältere Heidelberg  </vt:lpstr>
      <vt:lpstr>Migräne</vt:lpstr>
      <vt:lpstr>Migräne Ursachen-Therapie SM</vt:lpstr>
      <vt:lpstr>Schmerz in der chinesischen Medizin </vt:lpstr>
      <vt:lpstr>Pathogene Faktoren</vt:lpstr>
      <vt:lpstr>Diagnostik</vt:lpstr>
      <vt:lpstr>Schwerpunkt Schmerz</vt:lpstr>
      <vt:lpstr>Kopfschmerz</vt:lpstr>
      <vt:lpstr>Manifestationsorte Kopfschmerz/Migräne</vt:lpstr>
      <vt:lpstr>Differentialdiagnose Leitbahnen</vt:lpstr>
      <vt:lpstr>Kopfschmerz akut</vt:lpstr>
      <vt:lpstr>Kopfschmerz chronisch</vt:lpstr>
      <vt:lpstr>Kopfschmerz: Leeresyndrome</vt:lpstr>
      <vt:lpstr>Kopfschmerz: Füllesyndrome</vt:lpstr>
      <vt:lpstr>Kopfschmerz – Therapien </vt:lpstr>
      <vt:lpstr>Therapieprinzipien Migräne nach Typus</vt:lpstr>
      <vt:lpstr>Akupunktur Migräne</vt:lpstr>
      <vt:lpstr>Therapie Migräne  Kräuter</vt:lpstr>
      <vt:lpstr>Ernährung bei Migräne</vt:lpstr>
      <vt:lpstr>Erfolgsaussicht der TCM-Behandlung</vt:lpstr>
      <vt:lpstr>Fragen</vt:lpstr>
    </vt:vector>
  </TitlesOfParts>
  <Company>Andrea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in Chinese medical history</dc:title>
  <dc:creator>Andrea</dc:creator>
  <cp:lastModifiedBy>Andrea Riegel</cp:lastModifiedBy>
  <cp:revision>456</cp:revision>
  <dcterms:created xsi:type="dcterms:W3CDTF">2005-08-07T13:14:11Z</dcterms:created>
  <dcterms:modified xsi:type="dcterms:W3CDTF">2021-05-08T13:17:11Z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0x010100E36A876F8E04CB4FB6300DCF1F4DA669</vt:lpwstr>
  </property>
</Properties>
</file>