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ldx" ContentType="application/vnd.openxmlformats-officedocument.presentationml.slide"/>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221" r:id="rId1"/>
  </p:sldMasterIdLst>
  <p:notesMasterIdLst>
    <p:notesMasterId r:id="rId31"/>
  </p:notesMasterIdLst>
  <p:sldIdLst>
    <p:sldId id="256" r:id="rId2"/>
    <p:sldId id="326" r:id="rId3"/>
    <p:sldId id="305" r:id="rId4"/>
    <p:sldId id="362" r:id="rId5"/>
    <p:sldId id="332" r:id="rId6"/>
    <p:sldId id="352" r:id="rId7"/>
    <p:sldId id="350" r:id="rId8"/>
    <p:sldId id="354" r:id="rId9"/>
    <p:sldId id="351" r:id="rId10"/>
    <p:sldId id="329" r:id="rId11"/>
    <p:sldId id="330" r:id="rId12"/>
    <p:sldId id="331" r:id="rId13"/>
    <p:sldId id="353" r:id="rId14"/>
    <p:sldId id="355" r:id="rId15"/>
    <p:sldId id="363" r:id="rId16"/>
    <p:sldId id="356" r:id="rId17"/>
    <p:sldId id="327" r:id="rId18"/>
    <p:sldId id="348" r:id="rId19"/>
    <p:sldId id="361" r:id="rId20"/>
    <p:sldId id="349" r:id="rId21"/>
    <p:sldId id="359" r:id="rId22"/>
    <p:sldId id="357" r:id="rId23"/>
    <p:sldId id="364" r:id="rId24"/>
    <p:sldId id="365" r:id="rId25"/>
    <p:sldId id="366" r:id="rId26"/>
    <p:sldId id="360" r:id="rId27"/>
    <p:sldId id="347" r:id="rId28"/>
    <p:sldId id="345" r:id="rId29"/>
    <p:sldId id="334" r:id="rId30"/>
  </p:sldIdLst>
  <p:sldSz cx="9144000" cy="6858000" type="screen4x3"/>
  <p:notesSz cx="6858000" cy="9686925"/>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51"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180F"/>
    <a:srgbClr val="0000FF"/>
    <a:srgbClr val="899446"/>
    <a:srgbClr val="C0C0C0"/>
    <a:srgbClr val="FFFFFF"/>
    <a:srgbClr val="000066"/>
    <a:srgbClr val="006699"/>
    <a:srgbClr val="F5F5F5"/>
    <a:srgbClr val="FFFFCC"/>
    <a:srgbClr val="F5F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94675" autoAdjust="0"/>
  </p:normalViewPr>
  <p:slideViewPr>
    <p:cSldViewPr>
      <p:cViewPr varScale="1">
        <p:scale>
          <a:sx n="63" d="100"/>
          <a:sy n="63" d="100"/>
        </p:scale>
        <p:origin x="726" y="51"/>
      </p:cViewPr>
      <p:guideLst>
        <p:guide orient="horz" pos="2160"/>
        <p:guide pos="2880"/>
      </p:guideLst>
    </p:cSldViewPr>
  </p:slideViewPr>
  <p:outlineViewPr>
    <p:cViewPr>
      <p:scale>
        <a:sx n="33" d="100"/>
        <a:sy n="33" d="100"/>
      </p:scale>
      <p:origin x="0" y="37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760" y="-96"/>
      </p:cViewPr>
      <p:guideLst>
        <p:guide orient="horz" pos="3051"/>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843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78851" name="Rectangle 3"/>
          <p:cNvSpPr>
            <a:spLocks noGrp="1" noChangeArrowheads="1"/>
          </p:cNvSpPr>
          <p:nvPr>
            <p:ph type="dt" idx="1"/>
          </p:nvPr>
        </p:nvSpPr>
        <p:spPr bwMode="auto">
          <a:xfrm>
            <a:off x="3884614" y="0"/>
            <a:ext cx="2971800" cy="4843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78852" name="Rectangle 4"/>
          <p:cNvSpPr>
            <a:spLocks noGrp="1" noRot="1" noChangeAspect="1" noChangeArrowheads="1" noTextEdit="1"/>
          </p:cNvSpPr>
          <p:nvPr>
            <p:ph type="sldImg" idx="2"/>
          </p:nvPr>
        </p:nvSpPr>
        <p:spPr bwMode="auto">
          <a:xfrm>
            <a:off x="1008063" y="727075"/>
            <a:ext cx="4841875" cy="3632200"/>
          </a:xfrm>
          <a:prstGeom prst="rect">
            <a:avLst/>
          </a:prstGeom>
          <a:noFill/>
          <a:ln w="9525">
            <a:solidFill>
              <a:srgbClr val="000000"/>
            </a:solidFill>
            <a:miter lim="800000"/>
            <a:headEnd/>
            <a:tailEnd/>
          </a:ln>
          <a:effectLst/>
        </p:spPr>
      </p:sp>
      <p:sp>
        <p:nvSpPr>
          <p:cNvPr id="78853" name="Rectangle 5"/>
          <p:cNvSpPr>
            <a:spLocks noGrp="1" noChangeArrowheads="1"/>
          </p:cNvSpPr>
          <p:nvPr>
            <p:ph type="body" sz="quarter" idx="3"/>
          </p:nvPr>
        </p:nvSpPr>
        <p:spPr bwMode="auto">
          <a:xfrm>
            <a:off x="685801" y="4601291"/>
            <a:ext cx="5486400" cy="43591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8854" name="Rectangle 6"/>
          <p:cNvSpPr>
            <a:spLocks noGrp="1" noChangeArrowheads="1"/>
          </p:cNvSpPr>
          <p:nvPr>
            <p:ph type="ftr" sz="quarter" idx="4"/>
          </p:nvPr>
        </p:nvSpPr>
        <p:spPr bwMode="auto">
          <a:xfrm>
            <a:off x="0" y="9200898"/>
            <a:ext cx="2971800" cy="48434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78855" name="Rectangle 7"/>
          <p:cNvSpPr>
            <a:spLocks noGrp="1" noChangeArrowheads="1"/>
          </p:cNvSpPr>
          <p:nvPr>
            <p:ph type="sldNum" sz="quarter" idx="5"/>
          </p:nvPr>
        </p:nvSpPr>
        <p:spPr bwMode="auto">
          <a:xfrm>
            <a:off x="3884614" y="9200898"/>
            <a:ext cx="2971800" cy="48434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2A7C67A-167C-4DA7-B475-9242DC702220}" type="slidenum">
              <a:rPr lang="de-DE"/>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2A7C67A-167C-4DA7-B475-9242DC702220}" type="slidenum">
              <a:rPr lang="de-DE" smtClean="0"/>
              <a:pPr/>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2A7C67A-167C-4DA7-B475-9242DC702220}" type="slidenum">
              <a:rPr lang="de-DE" smtClean="0"/>
              <a:pPr/>
              <a:t>26</a:t>
            </a:fld>
            <a:endParaRPr lang="de-DE"/>
          </a:p>
        </p:txBody>
      </p:sp>
    </p:spTree>
    <p:extLst>
      <p:ext uri="{BB962C8B-B14F-4D97-AF65-F5344CB8AC3E}">
        <p14:creationId xmlns:p14="http://schemas.microsoft.com/office/powerpoint/2010/main" val="1025171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de-DE"/>
              <a:t>Titelmasterformat durch Klicken bearbeiten</a:t>
            </a:r>
            <a:endParaRPr kumimoji="0" lang="en-US"/>
          </a:p>
        </p:txBody>
      </p:sp>
      <p:sp>
        <p:nvSpPr>
          <p:cNvPr id="28" name="Datumsplatzhalter 27"/>
          <p:cNvSpPr>
            <a:spLocks noGrp="1"/>
          </p:cNvSpPr>
          <p:nvPr>
            <p:ph type="dt" sz="half" idx="10"/>
          </p:nvPr>
        </p:nvSpPr>
        <p:spPr/>
        <p:txBody>
          <a:bodyPr/>
          <a:lstStyle/>
          <a:p>
            <a:r>
              <a:rPr lang="de-DE"/>
              <a:t>09/05/2009</a:t>
            </a:r>
            <a:endParaRPr lang="en-GB" dirty="0"/>
          </a:p>
        </p:txBody>
      </p:sp>
      <p:sp>
        <p:nvSpPr>
          <p:cNvPr id="17" name="Fußzeilenplatzhalter 16"/>
          <p:cNvSpPr>
            <a:spLocks noGrp="1"/>
          </p:cNvSpPr>
          <p:nvPr>
            <p:ph type="ftr" sz="quarter" idx="11"/>
          </p:nvPr>
        </p:nvSpPr>
        <p:spPr/>
        <p:txBody>
          <a:bodyPr/>
          <a:lstStyle/>
          <a:p>
            <a:r>
              <a:rPr lang="de-DE"/>
              <a:t>Dr. Andrea-Mercedes Riegel</a:t>
            </a:r>
          </a:p>
        </p:txBody>
      </p:sp>
      <p:sp>
        <p:nvSpPr>
          <p:cNvPr id="29" name="Foliennummernplatzhalter 28"/>
          <p:cNvSpPr>
            <a:spLocks noGrp="1"/>
          </p:cNvSpPr>
          <p:nvPr>
            <p:ph type="sldNum" sz="quarter" idx="12"/>
          </p:nvPr>
        </p:nvSpPr>
        <p:spPr/>
        <p:txBody>
          <a:bodyPr/>
          <a:lstStyle/>
          <a:p>
            <a:fld id="{22F49C94-9738-4291-959B-8523E78B9DBC}" type="slidenum">
              <a:rPr lang="de-DE" smtClean="0"/>
              <a:pPr/>
              <a:t>‹Nr.›</a:t>
            </a:fld>
            <a:endParaRPr lang="de-DE"/>
          </a:p>
        </p:txBody>
      </p:sp>
      <p:sp>
        <p:nvSpPr>
          <p:cNvPr id="9" name="Untertitel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a:t>Formatvorlage des Untertitelmasters durch Klicken bearbeiten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r>
              <a:rPr lang="de-DE"/>
              <a:t>09/05/2009</a:t>
            </a:r>
            <a:endParaRPr lang="en-GB" dirty="0"/>
          </a:p>
        </p:txBody>
      </p:sp>
      <p:sp>
        <p:nvSpPr>
          <p:cNvPr id="5" name="Fußzeilenplatzhalter 4"/>
          <p:cNvSpPr>
            <a:spLocks noGrp="1"/>
          </p:cNvSpPr>
          <p:nvPr>
            <p:ph type="ftr" sz="quarter" idx="11"/>
          </p:nvPr>
        </p:nvSpPr>
        <p:spPr/>
        <p:txBody>
          <a:bodyPr/>
          <a:lstStyle/>
          <a:p>
            <a:r>
              <a:rPr lang="de-DE"/>
              <a:t>Dr. Andrea-Mercedes Riegel</a:t>
            </a:r>
          </a:p>
        </p:txBody>
      </p:sp>
      <p:sp>
        <p:nvSpPr>
          <p:cNvPr id="6" name="Foliennummernplatzhalter 5"/>
          <p:cNvSpPr>
            <a:spLocks noGrp="1"/>
          </p:cNvSpPr>
          <p:nvPr>
            <p:ph type="sldNum" sz="quarter" idx="12"/>
          </p:nvPr>
        </p:nvSpPr>
        <p:spPr/>
        <p:txBody>
          <a:bodyPr/>
          <a:lstStyle/>
          <a:p>
            <a:fld id="{E7788974-F404-4FB0-BBC6-82EFDC3F8C24}"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r>
              <a:rPr lang="de-DE"/>
              <a:t>18/08/2005</a:t>
            </a:r>
            <a:endParaRPr lang="en-GB" dirty="0"/>
          </a:p>
        </p:txBody>
      </p:sp>
      <p:sp>
        <p:nvSpPr>
          <p:cNvPr id="5" name="Fußzeilenplatzhalter 4"/>
          <p:cNvSpPr>
            <a:spLocks noGrp="1"/>
          </p:cNvSpPr>
          <p:nvPr>
            <p:ph type="ftr" sz="quarter" idx="11"/>
          </p:nvPr>
        </p:nvSpPr>
        <p:spPr/>
        <p:txBody>
          <a:bodyPr/>
          <a:lstStyle/>
          <a:p>
            <a:r>
              <a:rPr lang="de-DE"/>
              <a:t>Dr. Andrea-Mercedes Riegel</a:t>
            </a:r>
          </a:p>
        </p:txBody>
      </p:sp>
      <p:sp>
        <p:nvSpPr>
          <p:cNvPr id="6" name="Foliennummernplatzhalter 5"/>
          <p:cNvSpPr>
            <a:spLocks noGrp="1"/>
          </p:cNvSpPr>
          <p:nvPr>
            <p:ph type="sldNum" sz="quarter" idx="12"/>
          </p:nvPr>
        </p:nvSpPr>
        <p:spPr/>
        <p:txBody>
          <a:bodyPr/>
          <a:lstStyle/>
          <a:p>
            <a:fld id="{1E828012-F352-4C98-8BEE-4062DF58CA45}"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r>
              <a:rPr lang="de-DE"/>
              <a:t>09/05/2009</a:t>
            </a:r>
            <a:endParaRPr lang="en-GB" dirty="0"/>
          </a:p>
        </p:txBody>
      </p:sp>
      <p:sp>
        <p:nvSpPr>
          <p:cNvPr id="5" name="Fußzeilenplatzhalter 4"/>
          <p:cNvSpPr>
            <a:spLocks noGrp="1"/>
          </p:cNvSpPr>
          <p:nvPr>
            <p:ph type="ftr" sz="quarter" idx="11"/>
          </p:nvPr>
        </p:nvSpPr>
        <p:spPr/>
        <p:txBody>
          <a:bodyPr/>
          <a:lstStyle/>
          <a:p>
            <a:r>
              <a:rPr lang="de-DE"/>
              <a:t>Dr. Andrea-Mercedes Riegel</a:t>
            </a:r>
          </a:p>
        </p:txBody>
      </p:sp>
      <p:sp>
        <p:nvSpPr>
          <p:cNvPr id="6" name="Foliennummernplatzhalter 5"/>
          <p:cNvSpPr>
            <a:spLocks noGrp="1"/>
          </p:cNvSpPr>
          <p:nvPr>
            <p:ph type="sldNum" sz="quarter" idx="12"/>
          </p:nvPr>
        </p:nvSpPr>
        <p:spPr/>
        <p:txBody>
          <a:bodyPr/>
          <a:lstStyle/>
          <a:p>
            <a:fld id="{EA617F0A-0CE0-48C4-A447-71F4570C7096}"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a:t>Textmasterformate durch Klicken bearbeiten</a:t>
            </a:r>
          </a:p>
        </p:txBody>
      </p:sp>
      <p:sp>
        <p:nvSpPr>
          <p:cNvPr id="4" name="Datumsplatzhalter 3"/>
          <p:cNvSpPr>
            <a:spLocks noGrp="1"/>
          </p:cNvSpPr>
          <p:nvPr>
            <p:ph type="dt" sz="half" idx="10"/>
          </p:nvPr>
        </p:nvSpPr>
        <p:spPr/>
        <p:txBody>
          <a:bodyPr/>
          <a:lstStyle/>
          <a:p>
            <a:r>
              <a:rPr lang="de-DE"/>
              <a:t>09/05/2009</a:t>
            </a:r>
            <a:endParaRPr lang="en-GB" dirty="0"/>
          </a:p>
        </p:txBody>
      </p:sp>
      <p:sp>
        <p:nvSpPr>
          <p:cNvPr id="5" name="Fußzeilenplatzhalter 4"/>
          <p:cNvSpPr>
            <a:spLocks noGrp="1"/>
          </p:cNvSpPr>
          <p:nvPr>
            <p:ph type="ftr" sz="quarter" idx="11"/>
          </p:nvPr>
        </p:nvSpPr>
        <p:spPr/>
        <p:txBody>
          <a:bodyPr/>
          <a:lstStyle/>
          <a:p>
            <a:r>
              <a:rPr lang="de-DE"/>
              <a:t>Dr. Andrea-Mercedes Riegel</a:t>
            </a:r>
          </a:p>
        </p:txBody>
      </p:sp>
      <p:sp>
        <p:nvSpPr>
          <p:cNvPr id="6" name="Foliennummernplatzhalter 5"/>
          <p:cNvSpPr>
            <a:spLocks noGrp="1"/>
          </p:cNvSpPr>
          <p:nvPr>
            <p:ph type="sldNum" sz="quarter" idx="12"/>
          </p:nvPr>
        </p:nvSpPr>
        <p:spPr>
          <a:xfrm>
            <a:off x="7924800" y="6416675"/>
            <a:ext cx="762000" cy="365125"/>
          </a:xfrm>
        </p:spPr>
        <p:txBody>
          <a:bodyPr/>
          <a:lstStyle/>
          <a:p>
            <a:fld id="{B57C5353-C110-4D50-B7E0-86F298757518}"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Inhaltsplatzhalt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Inhaltsplatzhalt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r>
              <a:rPr lang="de-DE"/>
              <a:t>09/05/2009</a:t>
            </a:r>
            <a:endParaRPr lang="en-GB" dirty="0"/>
          </a:p>
        </p:txBody>
      </p:sp>
      <p:sp>
        <p:nvSpPr>
          <p:cNvPr id="6" name="Fußzeilenplatzhalter 5"/>
          <p:cNvSpPr>
            <a:spLocks noGrp="1"/>
          </p:cNvSpPr>
          <p:nvPr>
            <p:ph type="ftr" sz="quarter" idx="11"/>
          </p:nvPr>
        </p:nvSpPr>
        <p:spPr/>
        <p:txBody>
          <a:bodyPr/>
          <a:lstStyle/>
          <a:p>
            <a:r>
              <a:rPr lang="de-DE"/>
              <a:t>Dr. Andrea-Mercedes Riegel</a:t>
            </a:r>
          </a:p>
        </p:txBody>
      </p:sp>
      <p:sp>
        <p:nvSpPr>
          <p:cNvPr id="7" name="Foliennummernplatzhalter 6"/>
          <p:cNvSpPr>
            <a:spLocks noGrp="1"/>
          </p:cNvSpPr>
          <p:nvPr>
            <p:ph type="sldNum" sz="quarter" idx="12"/>
          </p:nvPr>
        </p:nvSpPr>
        <p:spPr/>
        <p:txBody>
          <a:bodyPr/>
          <a:lstStyle/>
          <a:p>
            <a:fld id="{40B0D712-166A-4742-A2FA-CA84484A58C0}"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Textmasterformate durch Klicken bearbeiten</a:t>
            </a:r>
          </a:p>
        </p:txBody>
      </p:sp>
      <p:sp>
        <p:nvSpPr>
          <p:cNvPr id="4" name="Textplatzhalt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Textmasterformate durch Klicken bearbeiten</a:t>
            </a:r>
          </a:p>
        </p:txBody>
      </p:sp>
      <p:sp>
        <p:nvSpPr>
          <p:cNvPr id="5" name="Inhaltsplatzhalt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Inhaltsplatzhalt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7" name="Datumsplatzhalter 6"/>
          <p:cNvSpPr>
            <a:spLocks noGrp="1"/>
          </p:cNvSpPr>
          <p:nvPr>
            <p:ph type="dt" sz="half" idx="10"/>
          </p:nvPr>
        </p:nvSpPr>
        <p:spPr/>
        <p:txBody>
          <a:bodyPr/>
          <a:lstStyle/>
          <a:p>
            <a:r>
              <a:rPr lang="de-DE"/>
              <a:t>09/05/2009</a:t>
            </a:r>
            <a:endParaRPr lang="en-GB" dirty="0"/>
          </a:p>
        </p:txBody>
      </p:sp>
      <p:sp>
        <p:nvSpPr>
          <p:cNvPr id="8" name="Fußzeilenplatzhalter 7"/>
          <p:cNvSpPr>
            <a:spLocks noGrp="1"/>
          </p:cNvSpPr>
          <p:nvPr>
            <p:ph type="ftr" sz="quarter" idx="11"/>
          </p:nvPr>
        </p:nvSpPr>
        <p:spPr/>
        <p:txBody>
          <a:bodyPr/>
          <a:lstStyle/>
          <a:p>
            <a:r>
              <a:rPr lang="de-DE"/>
              <a:t>Dr. Andrea-Mercedes Riegel</a:t>
            </a:r>
          </a:p>
        </p:txBody>
      </p:sp>
      <p:sp>
        <p:nvSpPr>
          <p:cNvPr id="9" name="Foliennummernplatzhalter 8"/>
          <p:cNvSpPr>
            <a:spLocks noGrp="1"/>
          </p:cNvSpPr>
          <p:nvPr>
            <p:ph type="sldNum" sz="quarter" idx="12"/>
          </p:nvPr>
        </p:nvSpPr>
        <p:spPr/>
        <p:txBody>
          <a:bodyPr/>
          <a:lstStyle/>
          <a:p>
            <a:fld id="{FEEBDB63-2F59-4BA1-A208-31F9DBF289B3}"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Datumsplatzhalter 2"/>
          <p:cNvSpPr>
            <a:spLocks noGrp="1"/>
          </p:cNvSpPr>
          <p:nvPr>
            <p:ph type="dt" sz="half" idx="10"/>
          </p:nvPr>
        </p:nvSpPr>
        <p:spPr/>
        <p:txBody>
          <a:bodyPr/>
          <a:lstStyle/>
          <a:p>
            <a:r>
              <a:rPr lang="de-DE"/>
              <a:t>09/05/2009</a:t>
            </a:r>
            <a:endParaRPr lang="en-GB" dirty="0"/>
          </a:p>
        </p:txBody>
      </p:sp>
      <p:sp>
        <p:nvSpPr>
          <p:cNvPr id="4" name="Fußzeilenplatzhalter 3"/>
          <p:cNvSpPr>
            <a:spLocks noGrp="1"/>
          </p:cNvSpPr>
          <p:nvPr>
            <p:ph type="ftr" sz="quarter" idx="11"/>
          </p:nvPr>
        </p:nvSpPr>
        <p:spPr/>
        <p:txBody>
          <a:bodyPr/>
          <a:lstStyle/>
          <a:p>
            <a:r>
              <a:rPr lang="de-DE"/>
              <a:t>Dr. Andrea-Mercedes Riegel</a:t>
            </a:r>
          </a:p>
        </p:txBody>
      </p:sp>
      <p:sp>
        <p:nvSpPr>
          <p:cNvPr id="5" name="Foliennummernplatzhalter 4"/>
          <p:cNvSpPr>
            <a:spLocks noGrp="1"/>
          </p:cNvSpPr>
          <p:nvPr>
            <p:ph type="sldNum" sz="quarter" idx="12"/>
          </p:nvPr>
        </p:nvSpPr>
        <p:spPr/>
        <p:txBody>
          <a:bodyPr/>
          <a:lstStyle/>
          <a:p>
            <a:fld id="{F444F572-B89D-4B7F-BF30-A630A8B2593F}"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09/05/2009</a:t>
            </a:r>
            <a:endParaRPr lang="en-GB" dirty="0"/>
          </a:p>
        </p:txBody>
      </p:sp>
      <p:sp>
        <p:nvSpPr>
          <p:cNvPr id="3" name="Fußzeilenplatzhalter 2"/>
          <p:cNvSpPr>
            <a:spLocks noGrp="1"/>
          </p:cNvSpPr>
          <p:nvPr>
            <p:ph type="ftr" sz="quarter" idx="11"/>
          </p:nvPr>
        </p:nvSpPr>
        <p:spPr/>
        <p:txBody>
          <a:bodyPr/>
          <a:lstStyle/>
          <a:p>
            <a:r>
              <a:rPr lang="de-DE"/>
              <a:t>Dr. Andrea-Mercedes Riegel</a:t>
            </a:r>
          </a:p>
        </p:txBody>
      </p:sp>
      <p:sp>
        <p:nvSpPr>
          <p:cNvPr id="4" name="Foliennummernplatzhalter 3"/>
          <p:cNvSpPr>
            <a:spLocks noGrp="1"/>
          </p:cNvSpPr>
          <p:nvPr>
            <p:ph type="sldNum" sz="quarter" idx="12"/>
          </p:nvPr>
        </p:nvSpPr>
        <p:spPr/>
        <p:txBody>
          <a:bodyPr/>
          <a:lstStyle/>
          <a:p>
            <a:fld id="{A288EE42-CF2F-4510-95A4-91EF263C5A01}"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de-DE"/>
              <a:t>Titelmasterformat durch Klicken bearbeiten</a:t>
            </a:r>
            <a:endParaRPr kumimoji="0" lang="en-US"/>
          </a:p>
        </p:txBody>
      </p:sp>
      <p:sp>
        <p:nvSpPr>
          <p:cNvPr id="3" name="Textplatzhalt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a:t>Textmasterformate durch Klicken bearbeiten</a:t>
            </a:r>
          </a:p>
        </p:txBody>
      </p:sp>
      <p:sp>
        <p:nvSpPr>
          <p:cNvPr id="4" name="Inhaltsplatzhalt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r>
              <a:rPr lang="de-DE"/>
              <a:t>09/05/2009</a:t>
            </a:r>
            <a:endParaRPr lang="en-GB" dirty="0"/>
          </a:p>
        </p:txBody>
      </p:sp>
      <p:sp>
        <p:nvSpPr>
          <p:cNvPr id="6" name="Fußzeilenplatzhalter 5"/>
          <p:cNvSpPr>
            <a:spLocks noGrp="1"/>
          </p:cNvSpPr>
          <p:nvPr>
            <p:ph type="ftr" sz="quarter" idx="11"/>
          </p:nvPr>
        </p:nvSpPr>
        <p:spPr/>
        <p:txBody>
          <a:bodyPr/>
          <a:lstStyle/>
          <a:p>
            <a:r>
              <a:rPr lang="de-DE"/>
              <a:t>Dr. Andrea-Mercedes Riegel</a:t>
            </a:r>
          </a:p>
        </p:txBody>
      </p:sp>
      <p:sp>
        <p:nvSpPr>
          <p:cNvPr id="7" name="Foliennummernplatzhalter 6"/>
          <p:cNvSpPr>
            <a:spLocks noGrp="1"/>
          </p:cNvSpPr>
          <p:nvPr>
            <p:ph type="sldNum" sz="quarter" idx="12"/>
          </p:nvPr>
        </p:nvSpPr>
        <p:spPr/>
        <p:txBody>
          <a:bodyPr/>
          <a:lstStyle/>
          <a:p>
            <a:fld id="{548421AF-823D-40EE-A7BB-A443CABD539B}"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de-DE"/>
              <a:t>Titelmasterformat durch Klicken bearbeiten</a:t>
            </a:r>
            <a:endParaRPr kumimoji="0" lang="en-US"/>
          </a:p>
        </p:txBody>
      </p:sp>
      <p:sp>
        <p:nvSpPr>
          <p:cNvPr id="3" name="Bildplatzhalt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de-DE">
                <a:solidFill>
                  <a:schemeClr val="lt1"/>
                </a:solidFill>
                <a:latin typeface="+mn-lt"/>
                <a:ea typeface="+mn-ea"/>
                <a:cs typeface="+mn-cs"/>
              </a:rPr>
              <a:t>Bild durch Klicken auf Symbol hinzufügen</a:t>
            </a:r>
            <a:endParaRPr kumimoji="0" lang="en-US" dirty="0">
              <a:solidFill>
                <a:schemeClr val="lt1"/>
              </a:solidFill>
              <a:latin typeface="+mn-lt"/>
              <a:ea typeface="+mn-ea"/>
              <a:cs typeface="+mn-cs"/>
            </a:endParaRPr>
          </a:p>
        </p:txBody>
      </p:sp>
      <p:sp>
        <p:nvSpPr>
          <p:cNvPr id="4" name="Textplatzhalt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de-DE"/>
              <a:t>Textmasterformate durch Klicken bearbeiten</a:t>
            </a:r>
          </a:p>
        </p:txBody>
      </p:sp>
      <p:sp>
        <p:nvSpPr>
          <p:cNvPr id="5" name="Datumsplatzhalter 4"/>
          <p:cNvSpPr>
            <a:spLocks noGrp="1"/>
          </p:cNvSpPr>
          <p:nvPr>
            <p:ph type="dt" sz="half" idx="10"/>
          </p:nvPr>
        </p:nvSpPr>
        <p:spPr/>
        <p:txBody>
          <a:bodyPr/>
          <a:lstStyle/>
          <a:p>
            <a:r>
              <a:rPr lang="de-DE"/>
              <a:t>18/08/2005</a:t>
            </a:r>
            <a:endParaRPr lang="en-GB"/>
          </a:p>
        </p:txBody>
      </p:sp>
      <p:sp>
        <p:nvSpPr>
          <p:cNvPr id="6" name="Fußzeilenplatzhalter 5"/>
          <p:cNvSpPr>
            <a:spLocks noGrp="1"/>
          </p:cNvSpPr>
          <p:nvPr>
            <p:ph type="ftr" sz="quarter" idx="11"/>
          </p:nvPr>
        </p:nvSpPr>
        <p:spPr/>
        <p:txBody>
          <a:bodyPr/>
          <a:lstStyle/>
          <a:p>
            <a:r>
              <a:rPr lang="de-DE"/>
              <a:t>Dr. Andrea-Mercedes Riegel</a:t>
            </a:r>
          </a:p>
        </p:txBody>
      </p:sp>
      <p:sp>
        <p:nvSpPr>
          <p:cNvPr id="7" name="Foliennummernplatzhalter 6"/>
          <p:cNvSpPr>
            <a:spLocks noGrp="1"/>
          </p:cNvSpPr>
          <p:nvPr>
            <p:ph type="sldNum" sz="quarter" idx="12"/>
          </p:nvPr>
        </p:nvSpPr>
        <p:spPr/>
        <p:txBody>
          <a:bodyPr/>
          <a:lstStyle/>
          <a:p>
            <a:fld id="{63E4A83B-6AE1-4604-AA35-D9F1162AD528}"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50000">
              <a:srgbClr val="FFFFFF"/>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de-DE"/>
              <a:t>Titelmasterformat durch Klicken bearbeiten</a:t>
            </a:r>
            <a:endParaRPr kumimoji="0" lang="en-US"/>
          </a:p>
        </p:txBody>
      </p:sp>
      <p:sp>
        <p:nvSpPr>
          <p:cNvPr id="13" name="Textplatzhalt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de-DE"/>
              <a:t>Textmasterformate durch Klicken bearbeiten</a:t>
            </a:r>
          </a:p>
          <a:p>
            <a:pPr lvl="1" eaLnBrk="1" latinLnBrk="0" hangingPunct="1"/>
            <a:r>
              <a:rPr kumimoji="0" lang="de-DE"/>
              <a:t>Zweite Ebene</a:t>
            </a:r>
          </a:p>
          <a:p>
            <a:pPr lvl="2" eaLnBrk="1" latinLnBrk="0" hangingPunct="1"/>
            <a:r>
              <a:rPr kumimoji="0" lang="de-DE"/>
              <a:t>Dritte Ebene</a:t>
            </a:r>
          </a:p>
          <a:p>
            <a:pPr lvl="3" eaLnBrk="1" latinLnBrk="0" hangingPunct="1"/>
            <a:r>
              <a:rPr kumimoji="0" lang="de-DE"/>
              <a:t>Vierte Ebene</a:t>
            </a:r>
          </a:p>
          <a:p>
            <a:pPr lvl="4" eaLnBrk="1" latinLnBrk="0" hangingPunct="1"/>
            <a:r>
              <a:rPr kumimoji="0" lang="de-DE"/>
              <a:t>Fünfte Ebene</a:t>
            </a:r>
            <a:endParaRPr kumimoji="0" lang="en-US"/>
          </a:p>
        </p:txBody>
      </p:sp>
      <p:sp>
        <p:nvSpPr>
          <p:cNvPr id="14" name="Datumsplatzhalt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r>
              <a:rPr lang="de-DE"/>
              <a:t>09/05/2009</a:t>
            </a:r>
            <a:endParaRPr lang="en-GB" dirty="0"/>
          </a:p>
        </p:txBody>
      </p:sp>
      <p:sp>
        <p:nvSpPr>
          <p:cNvPr id="3" name="Fußzeilenplatzhalt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de-DE"/>
              <a:t>Dr. Andrea-Mercedes Riegel</a:t>
            </a:r>
          </a:p>
        </p:txBody>
      </p:sp>
      <p:sp>
        <p:nvSpPr>
          <p:cNvPr id="23" name="Foliennummernplatzhalt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A5B2F79-5C14-4FD9-B51E-08E6AEE1CD1D}" type="slidenum">
              <a:rPr lang="de-DE" smtClean="0"/>
              <a:pPr/>
              <a:t>‹Nr.›</a:t>
            </a:fld>
            <a:endParaRPr lang="de-DE"/>
          </a:p>
        </p:txBody>
      </p:sp>
    </p:spTree>
  </p:cSld>
  <p:clrMap bg1="dk1" tx1="lt1" bg2="dk2" tx2="lt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hf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7524" y="188640"/>
            <a:ext cx="8470507" cy="1116124"/>
          </a:xfrm>
        </p:spPr>
        <p:txBody>
          <a:bodyPr>
            <a:noAutofit/>
          </a:bodyPr>
          <a:lstStyle/>
          <a:p>
            <a:r>
              <a:rPr lang="en-US" sz="2400" b="0" dirty="0" err="1">
                <a:solidFill>
                  <a:schemeClr val="bg1"/>
                </a:solidFill>
                <a:effectLst>
                  <a:outerShdw blurRad="38100" dist="38100" dir="2700000" algn="tl">
                    <a:srgbClr val="000000">
                      <a:alpha val="43137"/>
                    </a:srgbClr>
                  </a:outerShdw>
                </a:effectLst>
              </a:rPr>
              <a:t>Grundlagen</a:t>
            </a:r>
            <a:r>
              <a:rPr lang="en-US" sz="2400" b="0" dirty="0">
                <a:solidFill>
                  <a:schemeClr val="bg1"/>
                </a:solidFill>
                <a:effectLst>
                  <a:outerShdw blurRad="38100" dist="38100" dir="2700000" algn="tl">
                    <a:srgbClr val="000000">
                      <a:alpha val="43137"/>
                    </a:srgbClr>
                  </a:outerShdw>
                </a:effectLst>
              </a:rPr>
              <a:t> der </a:t>
            </a:r>
            <a:r>
              <a:rPr lang="en-US" sz="2400" b="0" dirty="0" err="1">
                <a:solidFill>
                  <a:schemeClr val="bg1"/>
                </a:solidFill>
                <a:effectLst>
                  <a:outerShdw blurRad="38100" dist="38100" dir="2700000" algn="tl">
                    <a:srgbClr val="000000">
                      <a:alpha val="43137"/>
                    </a:srgbClr>
                  </a:outerShdw>
                </a:effectLst>
              </a:rPr>
              <a:t>chinesischen</a:t>
            </a:r>
            <a:r>
              <a:rPr lang="en-US" sz="2400" b="0" dirty="0">
                <a:solidFill>
                  <a:schemeClr val="bg1"/>
                </a:solidFill>
                <a:effectLst>
                  <a:outerShdw blurRad="38100" dist="38100" dir="2700000" algn="tl">
                    <a:srgbClr val="000000">
                      <a:alpha val="43137"/>
                    </a:srgbClr>
                  </a:outerShdw>
                </a:effectLst>
              </a:rPr>
              <a:t> </a:t>
            </a:r>
            <a:r>
              <a:rPr lang="en-US" sz="2400" b="0" dirty="0" err="1">
                <a:solidFill>
                  <a:schemeClr val="bg1"/>
                </a:solidFill>
                <a:effectLst>
                  <a:outerShdw blurRad="38100" dist="38100" dir="2700000" algn="tl">
                    <a:srgbClr val="000000">
                      <a:alpha val="43137"/>
                    </a:srgbClr>
                  </a:outerShdw>
                </a:effectLst>
              </a:rPr>
              <a:t>Medizin</a:t>
            </a:r>
            <a:r>
              <a:rPr lang="en-US" sz="2400" b="0" dirty="0">
                <a:solidFill>
                  <a:schemeClr val="bg1"/>
                </a:solidFill>
                <a:effectLst>
                  <a:outerShdw blurRad="38100" dist="38100" dir="2700000" algn="tl">
                    <a:srgbClr val="000000">
                      <a:alpha val="43137"/>
                    </a:srgbClr>
                  </a:outerShdw>
                </a:effectLst>
              </a:rPr>
              <a:t> </a:t>
            </a:r>
          </a:p>
        </p:txBody>
      </p:sp>
      <p:sp>
        <p:nvSpPr>
          <p:cNvPr id="2051" name="Rectangle 3"/>
          <p:cNvSpPr>
            <a:spLocks noGrp="1" noChangeArrowheads="1"/>
          </p:cNvSpPr>
          <p:nvPr>
            <p:ph type="subTitle" idx="1"/>
          </p:nvPr>
        </p:nvSpPr>
        <p:spPr>
          <a:xfrm>
            <a:off x="1331640" y="4199513"/>
            <a:ext cx="6409539" cy="2219325"/>
          </a:xfrm>
        </p:spPr>
        <p:txBody>
          <a:bodyPr>
            <a:normAutofit/>
          </a:bodyPr>
          <a:lstStyle/>
          <a:p>
            <a:r>
              <a:rPr lang="en-US" b="1" dirty="0"/>
              <a:t>Dr. Dr. Andrea-Mercedes </a:t>
            </a:r>
            <a:r>
              <a:rPr lang="en-US" b="1" dirty="0" err="1"/>
              <a:t>Riegel</a:t>
            </a:r>
            <a:endParaRPr lang="en-US" b="1" dirty="0"/>
          </a:p>
          <a:p>
            <a:r>
              <a:rPr lang="en-US" dirty="0"/>
              <a:t>Heidelberg 2020</a:t>
            </a:r>
          </a:p>
          <a:p>
            <a:r>
              <a:rPr lang="en-US" sz="2400" dirty="0" err="1"/>
              <a:t>Kooperation</a:t>
            </a:r>
            <a:r>
              <a:rPr lang="en-US" sz="2400" dirty="0"/>
              <a:t> Akademie </a:t>
            </a:r>
            <a:r>
              <a:rPr lang="en-US" sz="2400" dirty="0" err="1"/>
              <a:t>für</a:t>
            </a:r>
            <a:r>
              <a:rPr lang="en-US" sz="2400" dirty="0"/>
              <a:t> </a:t>
            </a:r>
            <a:r>
              <a:rPr lang="en-US" sz="2400" dirty="0" err="1"/>
              <a:t>Ältere</a:t>
            </a:r>
            <a:r>
              <a:rPr lang="en-US" sz="2400" dirty="0"/>
              <a:t> – </a:t>
            </a:r>
            <a:r>
              <a:rPr lang="en-US" sz="2400" dirty="0" err="1"/>
              <a:t>Konfuziusinstitut</a:t>
            </a:r>
            <a:r>
              <a:rPr lang="en-US" sz="2400" dirty="0"/>
              <a:t> Heidelberg</a:t>
            </a:r>
          </a:p>
        </p:txBody>
      </p:sp>
      <p:pic>
        <p:nvPicPr>
          <p:cNvPr id="7" name="Grafik 6" descr="C:\Users\Andrea\Pictures\yinYang.gif"/>
          <p:cNvPicPr/>
          <p:nvPr/>
        </p:nvPicPr>
        <p:blipFill>
          <a:blip r:embed="rId3" cstate="print"/>
          <a:stretch>
            <a:fillRect/>
          </a:stretch>
        </p:blipFill>
        <p:spPr bwMode="auto">
          <a:xfrm>
            <a:off x="3431117" y="1772816"/>
            <a:ext cx="2219325" cy="2219325"/>
          </a:xfrm>
          <a:prstGeom prst="rect">
            <a:avLst/>
          </a:prstGeom>
          <a:noFill/>
          <a:ln>
            <a:noFill/>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anim calcmode="lin" valueType="num">
                                      <p:cBhvr>
                                        <p:cTn id="8" dur="5000" fill="hold"/>
                                        <p:tgtEl>
                                          <p:spTgt spid="7"/>
                                        </p:tgtEl>
                                        <p:attrNameLst>
                                          <p:attrName>style.rotation</p:attrName>
                                        </p:attrNameLst>
                                      </p:cBhvr>
                                      <p:tavLst>
                                        <p:tav tm="0">
                                          <p:val>
                                            <p:fltVal val="720"/>
                                          </p:val>
                                        </p:tav>
                                        <p:tav tm="100000">
                                          <p:val>
                                            <p:fltVal val="0"/>
                                          </p:val>
                                        </p:tav>
                                      </p:tavLst>
                                    </p:anim>
                                    <p:anim calcmode="lin" valueType="num">
                                      <p:cBhvr>
                                        <p:cTn id="9" dur="5000" fill="hold"/>
                                        <p:tgtEl>
                                          <p:spTgt spid="7"/>
                                        </p:tgtEl>
                                        <p:attrNameLst>
                                          <p:attrName>ppt_h</p:attrName>
                                        </p:attrNameLst>
                                      </p:cBhvr>
                                      <p:tavLst>
                                        <p:tav tm="0">
                                          <p:val>
                                            <p:fltVal val="0"/>
                                          </p:val>
                                        </p:tav>
                                        <p:tav tm="100000">
                                          <p:val>
                                            <p:strVal val="#ppt_h"/>
                                          </p:val>
                                        </p:tav>
                                      </p:tavLst>
                                    </p:anim>
                                    <p:anim calcmode="lin" valueType="num">
                                      <p:cBhvr>
                                        <p:cTn id="10" dur="5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571500"/>
          </a:xfrm>
        </p:spPr>
        <p:txBody>
          <a:bodyPr/>
          <a:lstStyle/>
          <a:p>
            <a:r>
              <a:rPr lang="de-DE" sz="2800"/>
              <a:t>Die fünf Wandlungsphasen</a:t>
            </a:r>
          </a:p>
        </p:txBody>
      </p:sp>
      <p:grpSp>
        <p:nvGrpSpPr>
          <p:cNvPr id="2" name="Group 4"/>
          <p:cNvGrpSpPr>
            <a:grpSpLocks/>
          </p:cNvGrpSpPr>
          <p:nvPr/>
        </p:nvGrpSpPr>
        <p:grpSpPr bwMode="auto">
          <a:xfrm>
            <a:off x="228600" y="1484784"/>
            <a:ext cx="4305300" cy="3422650"/>
            <a:chOff x="960" y="758"/>
            <a:chExt cx="3347" cy="2661"/>
          </a:xfrm>
        </p:grpSpPr>
        <p:sp>
          <p:nvSpPr>
            <p:cNvPr id="58373" name="Text Box 5"/>
            <p:cNvSpPr txBox="1">
              <a:spLocks noChangeArrowheads="1"/>
            </p:cNvSpPr>
            <p:nvPr/>
          </p:nvSpPr>
          <p:spPr bwMode="auto">
            <a:xfrm>
              <a:off x="2307" y="758"/>
              <a:ext cx="516" cy="309"/>
            </a:xfrm>
            <a:prstGeom prst="rect">
              <a:avLst/>
            </a:prstGeom>
            <a:noFill/>
            <a:ln w="9525">
              <a:noFill/>
              <a:miter lim="800000"/>
              <a:headEnd/>
              <a:tailEnd/>
            </a:ln>
            <a:effectLst/>
          </p:spPr>
          <p:txBody>
            <a:bodyPr wrap="none">
              <a:spAutoFit/>
            </a:bodyPr>
            <a:lstStyle/>
            <a:p>
              <a:r>
                <a:rPr lang="de-DE" sz="2000">
                  <a:latin typeface="Times New Roman" pitchFamily="18" charset="0"/>
                </a:rPr>
                <a:t>Erde</a:t>
              </a:r>
            </a:p>
          </p:txBody>
        </p:sp>
        <p:grpSp>
          <p:nvGrpSpPr>
            <p:cNvPr id="3" name="Group 6"/>
            <p:cNvGrpSpPr>
              <a:grpSpLocks/>
            </p:cNvGrpSpPr>
            <p:nvPr/>
          </p:nvGrpSpPr>
          <p:grpSpPr bwMode="auto">
            <a:xfrm>
              <a:off x="960" y="991"/>
              <a:ext cx="3347" cy="2428"/>
              <a:chOff x="960" y="991"/>
              <a:chExt cx="3347" cy="2428"/>
            </a:xfrm>
          </p:grpSpPr>
          <p:grpSp>
            <p:nvGrpSpPr>
              <p:cNvPr id="4" name="Group 7"/>
              <p:cNvGrpSpPr>
                <a:grpSpLocks/>
              </p:cNvGrpSpPr>
              <p:nvPr/>
            </p:nvGrpSpPr>
            <p:grpSpPr bwMode="auto">
              <a:xfrm>
                <a:off x="1440" y="991"/>
                <a:ext cx="2273" cy="2332"/>
                <a:chOff x="1440" y="991"/>
                <a:chExt cx="2273" cy="2332"/>
              </a:xfrm>
            </p:grpSpPr>
            <p:sp>
              <p:nvSpPr>
                <p:cNvPr id="58376" name="Oval 8"/>
                <p:cNvSpPr>
                  <a:spLocks noChangeArrowheads="1"/>
                </p:cNvSpPr>
                <p:nvPr/>
              </p:nvSpPr>
              <p:spPr bwMode="auto">
                <a:xfrm>
                  <a:off x="1440" y="1056"/>
                  <a:ext cx="2267" cy="2267"/>
                </a:xfrm>
                <a:prstGeom prst="ellipse">
                  <a:avLst/>
                </a:prstGeom>
                <a:noFill/>
                <a:ln w="19050">
                  <a:solidFill>
                    <a:schemeClr val="tx1"/>
                  </a:solidFill>
                  <a:round/>
                  <a:headEnd/>
                  <a:tailEnd/>
                </a:ln>
                <a:effectLst/>
              </p:spPr>
              <p:txBody>
                <a:bodyPr wrap="none" anchor="ctr"/>
                <a:lstStyle/>
                <a:p>
                  <a:endParaRPr lang="de-DE"/>
                </a:p>
              </p:txBody>
            </p:sp>
            <p:sp>
              <p:nvSpPr>
                <p:cNvPr id="58377" name="Oval 9"/>
                <p:cNvSpPr>
                  <a:spLocks noChangeArrowheads="1"/>
                </p:cNvSpPr>
                <p:nvPr/>
              </p:nvSpPr>
              <p:spPr bwMode="auto">
                <a:xfrm>
                  <a:off x="2496" y="991"/>
                  <a:ext cx="113" cy="113"/>
                </a:xfrm>
                <a:prstGeom prst="ellipse">
                  <a:avLst/>
                </a:prstGeom>
                <a:solidFill>
                  <a:schemeClr val="bg1"/>
                </a:solidFill>
                <a:ln w="19050">
                  <a:solidFill>
                    <a:schemeClr val="tx1"/>
                  </a:solidFill>
                  <a:round/>
                  <a:headEnd/>
                  <a:tailEnd/>
                </a:ln>
                <a:effectLst/>
              </p:spPr>
              <p:txBody>
                <a:bodyPr wrap="none" anchor="ctr"/>
                <a:lstStyle/>
                <a:p>
                  <a:endParaRPr lang="de-DE"/>
                </a:p>
              </p:txBody>
            </p:sp>
            <p:sp>
              <p:nvSpPr>
                <p:cNvPr id="58378" name="Oval 10"/>
                <p:cNvSpPr>
                  <a:spLocks noChangeArrowheads="1"/>
                </p:cNvSpPr>
                <p:nvPr/>
              </p:nvSpPr>
              <p:spPr bwMode="auto">
                <a:xfrm>
                  <a:off x="1471" y="1711"/>
                  <a:ext cx="113" cy="113"/>
                </a:xfrm>
                <a:prstGeom prst="ellipse">
                  <a:avLst/>
                </a:prstGeom>
                <a:solidFill>
                  <a:schemeClr val="bg1"/>
                </a:solidFill>
                <a:ln w="19050">
                  <a:solidFill>
                    <a:schemeClr val="tx1"/>
                  </a:solidFill>
                  <a:round/>
                  <a:headEnd/>
                  <a:tailEnd/>
                </a:ln>
                <a:effectLst/>
              </p:spPr>
              <p:txBody>
                <a:bodyPr wrap="none" anchor="ctr"/>
                <a:lstStyle/>
                <a:p>
                  <a:endParaRPr lang="de-DE"/>
                </a:p>
              </p:txBody>
            </p:sp>
            <p:sp>
              <p:nvSpPr>
                <p:cNvPr id="58379" name="Oval 11"/>
                <p:cNvSpPr>
                  <a:spLocks noChangeArrowheads="1"/>
                </p:cNvSpPr>
                <p:nvPr/>
              </p:nvSpPr>
              <p:spPr bwMode="auto">
                <a:xfrm>
                  <a:off x="3151" y="3055"/>
                  <a:ext cx="113" cy="113"/>
                </a:xfrm>
                <a:prstGeom prst="ellipse">
                  <a:avLst/>
                </a:prstGeom>
                <a:solidFill>
                  <a:schemeClr val="bg1"/>
                </a:solidFill>
                <a:ln w="19050">
                  <a:solidFill>
                    <a:schemeClr val="tx1"/>
                  </a:solidFill>
                  <a:round/>
                  <a:headEnd/>
                  <a:tailEnd/>
                </a:ln>
                <a:effectLst/>
              </p:spPr>
              <p:txBody>
                <a:bodyPr wrap="none" anchor="ctr"/>
                <a:lstStyle/>
                <a:p>
                  <a:endParaRPr lang="de-DE"/>
                </a:p>
              </p:txBody>
            </p:sp>
            <p:sp>
              <p:nvSpPr>
                <p:cNvPr id="58380" name="Oval 12"/>
                <p:cNvSpPr>
                  <a:spLocks noChangeArrowheads="1"/>
                </p:cNvSpPr>
                <p:nvPr/>
              </p:nvSpPr>
              <p:spPr bwMode="auto">
                <a:xfrm>
                  <a:off x="1759" y="2976"/>
                  <a:ext cx="113" cy="113"/>
                </a:xfrm>
                <a:prstGeom prst="ellipse">
                  <a:avLst/>
                </a:prstGeom>
                <a:solidFill>
                  <a:schemeClr val="bg1"/>
                </a:solidFill>
                <a:ln w="19050">
                  <a:solidFill>
                    <a:schemeClr val="tx1"/>
                  </a:solidFill>
                  <a:round/>
                  <a:headEnd/>
                  <a:tailEnd/>
                </a:ln>
                <a:effectLst/>
              </p:spPr>
              <p:txBody>
                <a:bodyPr wrap="none" anchor="ctr"/>
                <a:lstStyle/>
                <a:p>
                  <a:endParaRPr lang="de-DE"/>
                </a:p>
              </p:txBody>
            </p:sp>
            <p:sp>
              <p:nvSpPr>
                <p:cNvPr id="58381" name="Line 13"/>
                <p:cNvSpPr>
                  <a:spLocks noChangeShapeType="1"/>
                </p:cNvSpPr>
                <p:nvPr/>
              </p:nvSpPr>
              <p:spPr bwMode="auto">
                <a:xfrm>
                  <a:off x="2448" y="1056"/>
                  <a:ext cx="48" cy="0"/>
                </a:xfrm>
                <a:prstGeom prst="line">
                  <a:avLst/>
                </a:prstGeom>
                <a:noFill/>
                <a:ln w="12700">
                  <a:solidFill>
                    <a:schemeClr val="tx1"/>
                  </a:solidFill>
                  <a:round/>
                  <a:headEnd/>
                  <a:tailEnd type="triangle" w="lg" len="lg"/>
                </a:ln>
                <a:effectLst/>
              </p:spPr>
              <p:txBody>
                <a:bodyPr/>
                <a:lstStyle/>
                <a:p>
                  <a:endParaRPr lang="de-DE"/>
                </a:p>
              </p:txBody>
            </p:sp>
            <p:sp>
              <p:nvSpPr>
                <p:cNvPr id="58382" name="Line 14"/>
                <p:cNvSpPr>
                  <a:spLocks noChangeShapeType="1"/>
                </p:cNvSpPr>
                <p:nvPr/>
              </p:nvSpPr>
              <p:spPr bwMode="auto">
                <a:xfrm>
                  <a:off x="3600" y="1728"/>
                  <a:ext cx="41" cy="86"/>
                </a:xfrm>
                <a:prstGeom prst="line">
                  <a:avLst/>
                </a:prstGeom>
                <a:noFill/>
                <a:ln w="12700">
                  <a:solidFill>
                    <a:schemeClr val="tx1"/>
                  </a:solidFill>
                  <a:round/>
                  <a:headEnd/>
                  <a:tailEnd type="triangle" w="lg" len="lg"/>
                </a:ln>
                <a:effectLst/>
              </p:spPr>
              <p:txBody>
                <a:bodyPr/>
                <a:lstStyle/>
                <a:p>
                  <a:endParaRPr lang="de-DE"/>
                </a:p>
              </p:txBody>
            </p:sp>
            <p:sp>
              <p:nvSpPr>
                <p:cNvPr id="58383" name="Oval 15"/>
                <p:cNvSpPr>
                  <a:spLocks noChangeArrowheads="1"/>
                </p:cNvSpPr>
                <p:nvPr/>
              </p:nvSpPr>
              <p:spPr bwMode="auto">
                <a:xfrm>
                  <a:off x="3600" y="1807"/>
                  <a:ext cx="113" cy="113"/>
                </a:xfrm>
                <a:prstGeom prst="ellipse">
                  <a:avLst/>
                </a:prstGeom>
                <a:solidFill>
                  <a:schemeClr val="bg1"/>
                </a:solidFill>
                <a:ln w="19050">
                  <a:solidFill>
                    <a:schemeClr val="tx1"/>
                  </a:solidFill>
                  <a:round/>
                  <a:headEnd/>
                  <a:tailEnd/>
                </a:ln>
                <a:effectLst/>
              </p:spPr>
              <p:txBody>
                <a:bodyPr wrap="none" anchor="ctr"/>
                <a:lstStyle/>
                <a:p>
                  <a:endParaRPr lang="de-DE"/>
                </a:p>
              </p:txBody>
            </p:sp>
            <p:sp>
              <p:nvSpPr>
                <p:cNvPr id="58384" name="Line 16"/>
                <p:cNvSpPr>
                  <a:spLocks noChangeShapeType="1"/>
                </p:cNvSpPr>
                <p:nvPr/>
              </p:nvSpPr>
              <p:spPr bwMode="auto">
                <a:xfrm flipH="1">
                  <a:off x="3264" y="3049"/>
                  <a:ext cx="48" cy="48"/>
                </a:xfrm>
                <a:prstGeom prst="line">
                  <a:avLst/>
                </a:prstGeom>
                <a:noFill/>
                <a:ln w="12700">
                  <a:solidFill>
                    <a:schemeClr val="tx1"/>
                  </a:solidFill>
                  <a:round/>
                  <a:headEnd/>
                  <a:tailEnd type="triangle" w="lg" len="lg"/>
                </a:ln>
                <a:effectLst/>
              </p:spPr>
              <p:txBody>
                <a:bodyPr/>
                <a:lstStyle/>
                <a:p>
                  <a:endParaRPr lang="de-DE"/>
                </a:p>
              </p:txBody>
            </p:sp>
            <p:sp>
              <p:nvSpPr>
                <p:cNvPr id="58385" name="Line 17"/>
                <p:cNvSpPr>
                  <a:spLocks noChangeShapeType="1"/>
                </p:cNvSpPr>
                <p:nvPr/>
              </p:nvSpPr>
              <p:spPr bwMode="auto">
                <a:xfrm flipH="1" flipV="1">
                  <a:off x="1858" y="3064"/>
                  <a:ext cx="62" cy="56"/>
                </a:xfrm>
                <a:prstGeom prst="line">
                  <a:avLst/>
                </a:prstGeom>
                <a:noFill/>
                <a:ln w="12700">
                  <a:solidFill>
                    <a:schemeClr val="tx1"/>
                  </a:solidFill>
                  <a:round/>
                  <a:headEnd/>
                  <a:tailEnd type="triangle" w="lg" len="lg"/>
                </a:ln>
                <a:effectLst/>
              </p:spPr>
              <p:txBody>
                <a:bodyPr/>
                <a:lstStyle/>
                <a:p>
                  <a:endParaRPr lang="de-DE"/>
                </a:p>
              </p:txBody>
            </p:sp>
            <p:sp>
              <p:nvSpPr>
                <p:cNvPr id="58386" name="Line 18"/>
                <p:cNvSpPr>
                  <a:spLocks noChangeShapeType="1"/>
                </p:cNvSpPr>
                <p:nvPr/>
              </p:nvSpPr>
              <p:spPr bwMode="auto">
                <a:xfrm flipV="1">
                  <a:off x="1488" y="1824"/>
                  <a:ext cx="10" cy="48"/>
                </a:xfrm>
                <a:prstGeom prst="line">
                  <a:avLst/>
                </a:prstGeom>
                <a:noFill/>
                <a:ln w="12700">
                  <a:solidFill>
                    <a:schemeClr val="tx1"/>
                  </a:solidFill>
                  <a:round/>
                  <a:headEnd/>
                  <a:tailEnd type="triangle" w="lg" len="lg"/>
                </a:ln>
                <a:effectLst/>
              </p:spPr>
              <p:txBody>
                <a:bodyPr/>
                <a:lstStyle/>
                <a:p>
                  <a:endParaRPr lang="de-DE"/>
                </a:p>
              </p:txBody>
            </p:sp>
          </p:grpSp>
          <p:sp>
            <p:nvSpPr>
              <p:cNvPr id="58387" name="Text Box 19"/>
              <p:cNvSpPr txBox="1">
                <a:spLocks noChangeArrowheads="1"/>
              </p:cNvSpPr>
              <p:nvPr/>
            </p:nvSpPr>
            <p:spPr bwMode="auto">
              <a:xfrm>
                <a:off x="3651" y="1575"/>
                <a:ext cx="656" cy="309"/>
              </a:xfrm>
              <a:prstGeom prst="rect">
                <a:avLst/>
              </a:prstGeom>
              <a:noFill/>
              <a:ln w="9525">
                <a:noFill/>
                <a:miter lim="800000"/>
                <a:headEnd/>
                <a:tailEnd/>
              </a:ln>
              <a:effectLst/>
            </p:spPr>
            <p:txBody>
              <a:bodyPr wrap="none">
                <a:spAutoFit/>
              </a:bodyPr>
              <a:lstStyle/>
              <a:p>
                <a:r>
                  <a:rPr lang="de-DE" sz="2000">
                    <a:latin typeface="Times New Roman" pitchFamily="18" charset="0"/>
                  </a:rPr>
                  <a:t>Metall</a:t>
                </a:r>
              </a:p>
            </p:txBody>
          </p:sp>
          <p:sp>
            <p:nvSpPr>
              <p:cNvPr id="58388" name="Text Box 20"/>
              <p:cNvSpPr txBox="1">
                <a:spLocks noChangeArrowheads="1"/>
              </p:cNvSpPr>
              <p:nvPr/>
            </p:nvSpPr>
            <p:spPr bwMode="auto">
              <a:xfrm>
                <a:off x="3264" y="3111"/>
                <a:ext cx="723" cy="308"/>
              </a:xfrm>
              <a:prstGeom prst="rect">
                <a:avLst/>
              </a:prstGeom>
              <a:noFill/>
              <a:ln w="9525">
                <a:noFill/>
                <a:miter lim="800000"/>
                <a:headEnd/>
                <a:tailEnd/>
              </a:ln>
              <a:effectLst/>
            </p:spPr>
            <p:txBody>
              <a:bodyPr wrap="none">
                <a:spAutoFit/>
              </a:bodyPr>
              <a:lstStyle/>
              <a:p>
                <a:r>
                  <a:rPr lang="de-DE" sz="2000">
                    <a:latin typeface="Times New Roman" pitchFamily="18" charset="0"/>
                  </a:rPr>
                  <a:t>Wasser</a:t>
                </a:r>
              </a:p>
            </p:txBody>
          </p:sp>
          <p:sp>
            <p:nvSpPr>
              <p:cNvPr id="58389" name="Text Box 21"/>
              <p:cNvSpPr txBox="1">
                <a:spLocks noChangeArrowheads="1"/>
              </p:cNvSpPr>
              <p:nvPr/>
            </p:nvSpPr>
            <p:spPr bwMode="auto">
              <a:xfrm>
                <a:off x="1335" y="3063"/>
                <a:ext cx="527" cy="308"/>
              </a:xfrm>
              <a:prstGeom prst="rect">
                <a:avLst/>
              </a:prstGeom>
              <a:noFill/>
              <a:ln w="9525">
                <a:noFill/>
                <a:miter lim="800000"/>
                <a:headEnd/>
                <a:tailEnd/>
              </a:ln>
              <a:effectLst/>
            </p:spPr>
            <p:txBody>
              <a:bodyPr wrap="none">
                <a:spAutoFit/>
              </a:bodyPr>
              <a:lstStyle/>
              <a:p>
                <a:r>
                  <a:rPr lang="de-DE" sz="2000">
                    <a:latin typeface="Times New Roman" pitchFamily="18" charset="0"/>
                  </a:rPr>
                  <a:t>Holz</a:t>
                </a:r>
              </a:p>
            </p:txBody>
          </p:sp>
          <p:sp>
            <p:nvSpPr>
              <p:cNvPr id="58390" name="Text Box 22"/>
              <p:cNvSpPr txBox="1">
                <a:spLocks noChangeArrowheads="1"/>
              </p:cNvSpPr>
              <p:nvPr/>
            </p:nvSpPr>
            <p:spPr bwMode="auto">
              <a:xfrm>
                <a:off x="960" y="1527"/>
                <a:ext cx="592" cy="308"/>
              </a:xfrm>
              <a:prstGeom prst="rect">
                <a:avLst/>
              </a:prstGeom>
              <a:noFill/>
              <a:ln w="9525">
                <a:noFill/>
                <a:miter lim="800000"/>
                <a:headEnd/>
                <a:tailEnd/>
              </a:ln>
              <a:effectLst/>
            </p:spPr>
            <p:txBody>
              <a:bodyPr wrap="none">
                <a:spAutoFit/>
              </a:bodyPr>
              <a:lstStyle/>
              <a:p>
                <a:r>
                  <a:rPr lang="de-DE" sz="2000">
                    <a:latin typeface="Times New Roman" pitchFamily="18" charset="0"/>
                  </a:rPr>
                  <a:t>Feuer</a:t>
                </a:r>
              </a:p>
            </p:txBody>
          </p:sp>
        </p:grpSp>
      </p:grpSp>
      <p:grpSp>
        <p:nvGrpSpPr>
          <p:cNvPr id="5" name="Group 23"/>
          <p:cNvGrpSpPr>
            <a:grpSpLocks/>
          </p:cNvGrpSpPr>
          <p:nvPr/>
        </p:nvGrpSpPr>
        <p:grpSpPr bwMode="auto">
          <a:xfrm>
            <a:off x="4597400" y="1520788"/>
            <a:ext cx="4305300" cy="3422650"/>
            <a:chOff x="960" y="758"/>
            <a:chExt cx="3347" cy="2661"/>
          </a:xfrm>
        </p:grpSpPr>
        <p:grpSp>
          <p:nvGrpSpPr>
            <p:cNvPr id="6" name="Group 24"/>
            <p:cNvGrpSpPr>
              <a:grpSpLocks/>
            </p:cNvGrpSpPr>
            <p:nvPr/>
          </p:nvGrpSpPr>
          <p:grpSpPr bwMode="auto">
            <a:xfrm>
              <a:off x="960" y="758"/>
              <a:ext cx="3347" cy="2661"/>
              <a:chOff x="960" y="758"/>
              <a:chExt cx="3347" cy="2661"/>
            </a:xfrm>
          </p:grpSpPr>
          <p:sp>
            <p:nvSpPr>
              <p:cNvPr id="58393" name="Oval 25"/>
              <p:cNvSpPr>
                <a:spLocks noChangeArrowheads="1"/>
              </p:cNvSpPr>
              <p:nvPr/>
            </p:nvSpPr>
            <p:spPr bwMode="auto">
              <a:xfrm>
                <a:off x="1440" y="1056"/>
                <a:ext cx="2267" cy="2267"/>
              </a:xfrm>
              <a:prstGeom prst="ellipse">
                <a:avLst/>
              </a:prstGeom>
              <a:noFill/>
              <a:ln w="19050">
                <a:solidFill>
                  <a:schemeClr val="tx1"/>
                </a:solidFill>
                <a:round/>
                <a:headEnd/>
                <a:tailEnd/>
              </a:ln>
              <a:effectLst/>
            </p:spPr>
            <p:txBody>
              <a:bodyPr wrap="none" anchor="ctr"/>
              <a:lstStyle/>
              <a:p>
                <a:endParaRPr lang="de-DE"/>
              </a:p>
            </p:txBody>
          </p:sp>
          <p:sp>
            <p:nvSpPr>
              <p:cNvPr id="58394" name="Oval 26"/>
              <p:cNvSpPr>
                <a:spLocks noChangeArrowheads="1"/>
              </p:cNvSpPr>
              <p:nvPr/>
            </p:nvSpPr>
            <p:spPr bwMode="auto">
              <a:xfrm>
                <a:off x="1471" y="1711"/>
                <a:ext cx="113" cy="113"/>
              </a:xfrm>
              <a:prstGeom prst="ellipse">
                <a:avLst/>
              </a:prstGeom>
              <a:solidFill>
                <a:schemeClr val="bg1"/>
              </a:solidFill>
              <a:ln w="19050">
                <a:solidFill>
                  <a:schemeClr val="tx1"/>
                </a:solidFill>
                <a:round/>
                <a:headEnd/>
                <a:tailEnd/>
              </a:ln>
              <a:effectLst/>
            </p:spPr>
            <p:txBody>
              <a:bodyPr wrap="none" anchor="ctr"/>
              <a:lstStyle/>
              <a:p>
                <a:endParaRPr lang="de-DE"/>
              </a:p>
            </p:txBody>
          </p:sp>
          <p:sp>
            <p:nvSpPr>
              <p:cNvPr id="58395" name="Oval 27"/>
              <p:cNvSpPr>
                <a:spLocks noChangeArrowheads="1"/>
              </p:cNvSpPr>
              <p:nvPr/>
            </p:nvSpPr>
            <p:spPr bwMode="auto">
              <a:xfrm>
                <a:off x="3151" y="3055"/>
                <a:ext cx="113" cy="113"/>
              </a:xfrm>
              <a:prstGeom prst="ellipse">
                <a:avLst/>
              </a:prstGeom>
              <a:solidFill>
                <a:schemeClr val="bg1"/>
              </a:solidFill>
              <a:ln w="19050">
                <a:solidFill>
                  <a:schemeClr val="tx1"/>
                </a:solidFill>
                <a:round/>
                <a:headEnd/>
                <a:tailEnd/>
              </a:ln>
              <a:effectLst/>
            </p:spPr>
            <p:txBody>
              <a:bodyPr wrap="none" anchor="ctr"/>
              <a:lstStyle/>
              <a:p>
                <a:endParaRPr lang="de-DE"/>
              </a:p>
            </p:txBody>
          </p:sp>
          <p:sp>
            <p:nvSpPr>
              <p:cNvPr id="58396" name="Oval 28"/>
              <p:cNvSpPr>
                <a:spLocks noChangeArrowheads="1"/>
              </p:cNvSpPr>
              <p:nvPr/>
            </p:nvSpPr>
            <p:spPr bwMode="auto">
              <a:xfrm>
                <a:off x="1759" y="2976"/>
                <a:ext cx="113" cy="113"/>
              </a:xfrm>
              <a:prstGeom prst="ellipse">
                <a:avLst/>
              </a:prstGeom>
              <a:solidFill>
                <a:schemeClr val="bg1"/>
              </a:solidFill>
              <a:ln w="19050">
                <a:solidFill>
                  <a:schemeClr val="tx1"/>
                </a:solidFill>
                <a:round/>
                <a:headEnd/>
                <a:tailEnd/>
              </a:ln>
              <a:effectLst/>
            </p:spPr>
            <p:txBody>
              <a:bodyPr wrap="none" anchor="ctr"/>
              <a:lstStyle/>
              <a:p>
                <a:endParaRPr lang="de-DE"/>
              </a:p>
            </p:txBody>
          </p:sp>
          <p:sp>
            <p:nvSpPr>
              <p:cNvPr id="58397" name="Line 29"/>
              <p:cNvSpPr>
                <a:spLocks noChangeShapeType="1"/>
              </p:cNvSpPr>
              <p:nvPr/>
            </p:nvSpPr>
            <p:spPr bwMode="auto">
              <a:xfrm flipV="1">
                <a:off x="1868" y="1104"/>
                <a:ext cx="674" cy="1890"/>
              </a:xfrm>
              <a:prstGeom prst="line">
                <a:avLst/>
              </a:prstGeom>
              <a:noFill/>
              <a:ln w="12700">
                <a:solidFill>
                  <a:schemeClr val="tx1"/>
                </a:solidFill>
                <a:round/>
                <a:headEnd/>
                <a:tailEnd type="triangle" w="lg" len="lg"/>
              </a:ln>
              <a:effectLst/>
            </p:spPr>
            <p:txBody>
              <a:bodyPr/>
              <a:lstStyle/>
              <a:p>
                <a:endParaRPr lang="de-DE"/>
              </a:p>
            </p:txBody>
          </p:sp>
          <p:sp>
            <p:nvSpPr>
              <p:cNvPr id="58398" name="Line 30"/>
              <p:cNvSpPr>
                <a:spLocks noChangeShapeType="1"/>
              </p:cNvSpPr>
              <p:nvPr/>
            </p:nvSpPr>
            <p:spPr bwMode="auto">
              <a:xfrm flipH="1">
                <a:off x="1860" y="1872"/>
                <a:ext cx="1740" cy="1128"/>
              </a:xfrm>
              <a:prstGeom prst="line">
                <a:avLst/>
              </a:prstGeom>
              <a:noFill/>
              <a:ln w="12700">
                <a:solidFill>
                  <a:schemeClr val="tx1"/>
                </a:solidFill>
                <a:round/>
                <a:headEnd/>
                <a:tailEnd type="triangle" w="lg" len="lg"/>
              </a:ln>
              <a:effectLst/>
            </p:spPr>
            <p:txBody>
              <a:bodyPr/>
              <a:lstStyle/>
              <a:p>
                <a:endParaRPr lang="de-DE"/>
              </a:p>
            </p:txBody>
          </p:sp>
          <p:sp>
            <p:nvSpPr>
              <p:cNvPr id="58399" name="Oval 31"/>
              <p:cNvSpPr>
                <a:spLocks noChangeArrowheads="1"/>
              </p:cNvSpPr>
              <p:nvPr/>
            </p:nvSpPr>
            <p:spPr bwMode="auto">
              <a:xfrm>
                <a:off x="3600" y="1807"/>
                <a:ext cx="113" cy="113"/>
              </a:xfrm>
              <a:prstGeom prst="ellipse">
                <a:avLst/>
              </a:prstGeom>
              <a:solidFill>
                <a:schemeClr val="bg1"/>
              </a:solidFill>
              <a:ln w="19050">
                <a:solidFill>
                  <a:schemeClr val="tx1"/>
                </a:solidFill>
                <a:round/>
                <a:headEnd/>
                <a:tailEnd/>
              </a:ln>
              <a:effectLst/>
            </p:spPr>
            <p:txBody>
              <a:bodyPr wrap="none" anchor="ctr"/>
              <a:lstStyle/>
              <a:p>
                <a:endParaRPr lang="de-DE"/>
              </a:p>
            </p:txBody>
          </p:sp>
          <p:sp>
            <p:nvSpPr>
              <p:cNvPr id="58400" name="Line 32"/>
              <p:cNvSpPr>
                <a:spLocks noChangeShapeType="1"/>
              </p:cNvSpPr>
              <p:nvPr/>
            </p:nvSpPr>
            <p:spPr bwMode="auto">
              <a:xfrm flipH="1" flipV="1">
                <a:off x="1583" y="1786"/>
                <a:ext cx="1597" cy="1277"/>
              </a:xfrm>
              <a:prstGeom prst="line">
                <a:avLst/>
              </a:prstGeom>
              <a:noFill/>
              <a:ln w="12700">
                <a:solidFill>
                  <a:schemeClr val="tx1"/>
                </a:solidFill>
                <a:round/>
                <a:headEnd/>
                <a:tailEnd type="triangle" w="lg" len="lg"/>
              </a:ln>
              <a:effectLst/>
            </p:spPr>
            <p:txBody>
              <a:bodyPr/>
              <a:lstStyle/>
              <a:p>
                <a:endParaRPr lang="de-DE"/>
              </a:p>
            </p:txBody>
          </p:sp>
          <p:sp>
            <p:nvSpPr>
              <p:cNvPr id="58401" name="Line 33"/>
              <p:cNvSpPr>
                <a:spLocks noChangeShapeType="1"/>
              </p:cNvSpPr>
              <p:nvPr/>
            </p:nvSpPr>
            <p:spPr bwMode="auto">
              <a:xfrm>
                <a:off x="2544" y="1104"/>
                <a:ext cx="636" cy="1963"/>
              </a:xfrm>
              <a:prstGeom prst="line">
                <a:avLst/>
              </a:prstGeom>
              <a:noFill/>
              <a:ln w="12700">
                <a:solidFill>
                  <a:schemeClr val="tx1"/>
                </a:solidFill>
                <a:round/>
                <a:headEnd/>
                <a:tailEnd type="triangle" w="lg" len="lg"/>
              </a:ln>
              <a:effectLst/>
            </p:spPr>
            <p:txBody>
              <a:bodyPr/>
              <a:lstStyle/>
              <a:p>
                <a:endParaRPr lang="de-DE"/>
              </a:p>
            </p:txBody>
          </p:sp>
          <p:sp>
            <p:nvSpPr>
              <p:cNvPr id="58402" name="Line 34"/>
              <p:cNvSpPr>
                <a:spLocks noChangeShapeType="1"/>
              </p:cNvSpPr>
              <p:nvPr/>
            </p:nvSpPr>
            <p:spPr bwMode="auto">
              <a:xfrm>
                <a:off x="1587" y="1784"/>
                <a:ext cx="2015" cy="85"/>
              </a:xfrm>
              <a:prstGeom prst="line">
                <a:avLst/>
              </a:prstGeom>
              <a:noFill/>
              <a:ln w="12700">
                <a:solidFill>
                  <a:schemeClr val="tx1"/>
                </a:solidFill>
                <a:round/>
                <a:headEnd/>
                <a:tailEnd type="triangle" w="lg" len="lg"/>
              </a:ln>
              <a:effectLst/>
            </p:spPr>
            <p:txBody>
              <a:bodyPr/>
              <a:lstStyle/>
              <a:p>
                <a:endParaRPr lang="de-DE"/>
              </a:p>
            </p:txBody>
          </p:sp>
          <p:sp>
            <p:nvSpPr>
              <p:cNvPr id="58403" name="Text Box 35"/>
              <p:cNvSpPr txBox="1">
                <a:spLocks noChangeArrowheads="1"/>
              </p:cNvSpPr>
              <p:nvPr/>
            </p:nvSpPr>
            <p:spPr bwMode="auto">
              <a:xfrm>
                <a:off x="2307" y="758"/>
                <a:ext cx="516" cy="309"/>
              </a:xfrm>
              <a:prstGeom prst="rect">
                <a:avLst/>
              </a:prstGeom>
              <a:noFill/>
              <a:ln w="9525">
                <a:noFill/>
                <a:miter lim="800000"/>
                <a:headEnd/>
                <a:tailEnd/>
              </a:ln>
              <a:effectLst/>
            </p:spPr>
            <p:txBody>
              <a:bodyPr wrap="none">
                <a:spAutoFit/>
              </a:bodyPr>
              <a:lstStyle/>
              <a:p>
                <a:r>
                  <a:rPr lang="de-DE" sz="2000">
                    <a:latin typeface="Times New Roman" pitchFamily="18" charset="0"/>
                  </a:rPr>
                  <a:t>Erde</a:t>
                </a:r>
              </a:p>
            </p:txBody>
          </p:sp>
          <p:sp>
            <p:nvSpPr>
              <p:cNvPr id="58404" name="Text Box 36"/>
              <p:cNvSpPr txBox="1">
                <a:spLocks noChangeArrowheads="1"/>
              </p:cNvSpPr>
              <p:nvPr/>
            </p:nvSpPr>
            <p:spPr bwMode="auto">
              <a:xfrm>
                <a:off x="3651" y="1573"/>
                <a:ext cx="656" cy="308"/>
              </a:xfrm>
              <a:prstGeom prst="rect">
                <a:avLst/>
              </a:prstGeom>
              <a:noFill/>
              <a:ln w="9525">
                <a:noFill/>
                <a:miter lim="800000"/>
                <a:headEnd/>
                <a:tailEnd/>
              </a:ln>
              <a:effectLst/>
            </p:spPr>
            <p:txBody>
              <a:bodyPr wrap="none">
                <a:spAutoFit/>
              </a:bodyPr>
              <a:lstStyle/>
              <a:p>
                <a:r>
                  <a:rPr lang="de-DE" sz="2000">
                    <a:latin typeface="Times New Roman" pitchFamily="18" charset="0"/>
                  </a:rPr>
                  <a:t>Metall</a:t>
                </a:r>
              </a:p>
            </p:txBody>
          </p:sp>
          <p:sp>
            <p:nvSpPr>
              <p:cNvPr id="58405" name="Text Box 37"/>
              <p:cNvSpPr txBox="1">
                <a:spLocks noChangeArrowheads="1"/>
              </p:cNvSpPr>
              <p:nvPr/>
            </p:nvSpPr>
            <p:spPr bwMode="auto">
              <a:xfrm>
                <a:off x="3264" y="3111"/>
                <a:ext cx="724" cy="308"/>
              </a:xfrm>
              <a:prstGeom prst="rect">
                <a:avLst/>
              </a:prstGeom>
              <a:noFill/>
              <a:ln w="9525">
                <a:noFill/>
                <a:miter lim="800000"/>
                <a:headEnd/>
                <a:tailEnd/>
              </a:ln>
              <a:effectLst/>
            </p:spPr>
            <p:txBody>
              <a:bodyPr wrap="none">
                <a:spAutoFit/>
              </a:bodyPr>
              <a:lstStyle/>
              <a:p>
                <a:r>
                  <a:rPr lang="de-DE" sz="2000">
                    <a:latin typeface="Times New Roman" pitchFamily="18" charset="0"/>
                  </a:rPr>
                  <a:t>Wasser</a:t>
                </a:r>
              </a:p>
            </p:txBody>
          </p:sp>
          <p:sp>
            <p:nvSpPr>
              <p:cNvPr id="58406" name="Text Box 38"/>
              <p:cNvSpPr txBox="1">
                <a:spLocks noChangeArrowheads="1"/>
              </p:cNvSpPr>
              <p:nvPr/>
            </p:nvSpPr>
            <p:spPr bwMode="auto">
              <a:xfrm>
                <a:off x="1335" y="3063"/>
                <a:ext cx="527" cy="308"/>
              </a:xfrm>
              <a:prstGeom prst="rect">
                <a:avLst/>
              </a:prstGeom>
              <a:noFill/>
              <a:ln w="9525">
                <a:noFill/>
                <a:miter lim="800000"/>
                <a:headEnd/>
                <a:tailEnd/>
              </a:ln>
              <a:effectLst/>
            </p:spPr>
            <p:txBody>
              <a:bodyPr wrap="none">
                <a:spAutoFit/>
              </a:bodyPr>
              <a:lstStyle/>
              <a:p>
                <a:r>
                  <a:rPr lang="de-DE" sz="2000">
                    <a:latin typeface="Times New Roman" pitchFamily="18" charset="0"/>
                  </a:rPr>
                  <a:t>Holz</a:t>
                </a:r>
              </a:p>
            </p:txBody>
          </p:sp>
          <p:sp>
            <p:nvSpPr>
              <p:cNvPr id="58407" name="Text Box 39"/>
              <p:cNvSpPr txBox="1">
                <a:spLocks noChangeArrowheads="1"/>
              </p:cNvSpPr>
              <p:nvPr/>
            </p:nvSpPr>
            <p:spPr bwMode="auto">
              <a:xfrm>
                <a:off x="960" y="1526"/>
                <a:ext cx="592" cy="308"/>
              </a:xfrm>
              <a:prstGeom prst="rect">
                <a:avLst/>
              </a:prstGeom>
              <a:noFill/>
              <a:ln w="9525">
                <a:noFill/>
                <a:miter lim="800000"/>
                <a:headEnd/>
                <a:tailEnd/>
              </a:ln>
              <a:effectLst/>
            </p:spPr>
            <p:txBody>
              <a:bodyPr wrap="none">
                <a:spAutoFit/>
              </a:bodyPr>
              <a:lstStyle/>
              <a:p>
                <a:r>
                  <a:rPr lang="de-DE" sz="2000">
                    <a:latin typeface="Times New Roman" pitchFamily="18" charset="0"/>
                  </a:rPr>
                  <a:t>Feuer</a:t>
                </a:r>
              </a:p>
            </p:txBody>
          </p:sp>
        </p:grpSp>
        <p:sp>
          <p:nvSpPr>
            <p:cNvPr id="58408" name="Oval 40"/>
            <p:cNvSpPr>
              <a:spLocks noChangeArrowheads="1"/>
            </p:cNvSpPr>
            <p:nvPr/>
          </p:nvSpPr>
          <p:spPr bwMode="auto">
            <a:xfrm>
              <a:off x="2496" y="991"/>
              <a:ext cx="113" cy="113"/>
            </a:xfrm>
            <a:prstGeom prst="ellipse">
              <a:avLst/>
            </a:prstGeom>
            <a:solidFill>
              <a:schemeClr val="bg1"/>
            </a:solidFill>
            <a:ln w="19050">
              <a:solidFill>
                <a:schemeClr val="tx1"/>
              </a:solidFill>
              <a:round/>
              <a:headEnd/>
              <a:tailEnd/>
            </a:ln>
            <a:effectLst/>
          </p:spPr>
          <p:txBody>
            <a:bodyPr wrap="none" anchor="ctr"/>
            <a:lstStyle/>
            <a:p>
              <a:endParaRPr lang="de-DE"/>
            </a:p>
          </p:txBody>
        </p:sp>
      </p:grpSp>
      <p:pic>
        <p:nvPicPr>
          <p:cNvPr id="40" name="Picture 2" descr="084_G26_Tabelle"/>
          <p:cNvPicPr>
            <a:picLocks noChangeAspect="1" noChangeArrowheads="1"/>
          </p:cNvPicPr>
          <p:nvPr/>
        </p:nvPicPr>
        <p:blipFill>
          <a:blip r:embed="rId2" cstate="print"/>
          <a:srcRect/>
          <a:stretch>
            <a:fillRect/>
          </a:stretch>
        </p:blipFill>
        <p:spPr bwMode="auto">
          <a:xfrm>
            <a:off x="5112060" y="5373216"/>
            <a:ext cx="3600450" cy="1038225"/>
          </a:xfrm>
          <a:prstGeom prst="rect">
            <a:avLst/>
          </a:prstGeom>
          <a:noFill/>
          <a:ln w="9525">
            <a:noFill/>
            <a:miter lim="800000"/>
            <a:headEnd/>
            <a:tailEnd/>
          </a:ln>
        </p:spPr>
      </p:pic>
      <p:sp>
        <p:nvSpPr>
          <p:cNvPr id="41" name="Datumsplatzhalter 3"/>
          <p:cNvSpPr>
            <a:spLocks noGrp="1"/>
          </p:cNvSpPr>
          <p:nvPr>
            <p:ph type="dt" sz="half" idx="10"/>
          </p:nvPr>
        </p:nvSpPr>
        <p:spPr>
          <a:xfrm>
            <a:off x="457200" y="6356350"/>
            <a:ext cx="2133600" cy="365125"/>
          </a:xfrm>
        </p:spPr>
        <p:txBody>
          <a:bodyPr/>
          <a:lstStyle>
            <a:lvl1pPr>
              <a:defRPr/>
            </a:lvl1pPr>
          </a:lstStyle>
          <a:p>
            <a:r>
              <a:rPr lang="en-US" dirty="0"/>
              <a:t>Heidelberg 2020 </a:t>
            </a:r>
          </a:p>
        </p:txBody>
      </p:sp>
      <p:sp>
        <p:nvSpPr>
          <p:cNvPr id="42" name="Foliennummernplatzhalter 5"/>
          <p:cNvSpPr>
            <a:spLocks noGrp="1"/>
          </p:cNvSpPr>
          <p:nvPr>
            <p:ph type="sldNum" sz="quarter" idx="12"/>
          </p:nvPr>
        </p:nvSpPr>
        <p:spPr>
          <a:xfrm>
            <a:off x="6553200" y="6356350"/>
            <a:ext cx="2133600" cy="365125"/>
          </a:xfrm>
        </p:spPr>
        <p:txBody>
          <a:bodyPr/>
          <a:lstStyle/>
          <a:p>
            <a:fld id="{36F9993B-7BED-4296-B49C-109D0D9066B1}" type="slidenum">
              <a:rPr lang="de-DE" smtClean="0"/>
              <a:pPr/>
              <a:t>10</a:t>
            </a:fld>
            <a:endParaRPr lang="de-DE"/>
          </a:p>
        </p:txBody>
      </p:sp>
      <p:sp>
        <p:nvSpPr>
          <p:cNvPr id="44" name="Fußzeilenplatzhalter 4"/>
          <p:cNvSpPr>
            <a:spLocks noGrp="1"/>
          </p:cNvSpPr>
          <p:nvPr>
            <p:ph type="ftr" sz="quarter" idx="11"/>
          </p:nvPr>
        </p:nvSpPr>
        <p:spPr>
          <a:xfrm>
            <a:off x="3124200" y="6356350"/>
            <a:ext cx="2895600" cy="365125"/>
          </a:xfrm>
          <a:noFill/>
        </p:spPr>
        <p:txBody>
          <a:bodyPr/>
          <a:lstStyle>
            <a:lvl1pPr>
              <a:defRPr b="1"/>
            </a:lvl1pPr>
          </a:lstStyle>
          <a:p>
            <a:r>
              <a:rPr lang="de-DE" dirty="0"/>
              <a:t>Dr. Dr. Andrea Mercedes Riegel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5" presetClass="entr" presetSubtype="0"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0.70"/>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16632"/>
            <a:ext cx="8229600" cy="1143000"/>
          </a:xfrm>
        </p:spPr>
        <p:txBody>
          <a:bodyPr>
            <a:normAutofit fontScale="90000"/>
          </a:bodyPr>
          <a:lstStyle/>
          <a:p>
            <a:r>
              <a:rPr lang="en-GB" sz="3600" dirty="0" err="1"/>
              <a:t>Organzuordunungen</a:t>
            </a:r>
            <a:r>
              <a:rPr lang="en-GB" sz="3600" dirty="0"/>
              <a:t> </a:t>
            </a:r>
            <a:r>
              <a:rPr lang="en-GB" sz="3600" dirty="0" err="1"/>
              <a:t>zu</a:t>
            </a:r>
            <a:r>
              <a:rPr lang="en-GB" sz="3600" dirty="0"/>
              <a:t> den </a:t>
            </a:r>
            <a:r>
              <a:rPr lang="en-GB" sz="3600" dirty="0" err="1"/>
              <a:t>fünf</a:t>
            </a:r>
            <a:r>
              <a:rPr lang="en-GB" sz="3600" dirty="0"/>
              <a:t> </a:t>
            </a:r>
            <a:r>
              <a:rPr lang="en-GB" sz="3600" dirty="0" err="1"/>
              <a:t>Wandlungsphasen</a:t>
            </a:r>
            <a:endParaRPr lang="de-DE" sz="3600" i="1" dirty="0"/>
          </a:p>
        </p:txBody>
      </p:sp>
      <p:sp>
        <p:nvSpPr>
          <p:cNvPr id="4" name="Datumsplatzhalter 3"/>
          <p:cNvSpPr>
            <a:spLocks noGrp="1"/>
          </p:cNvSpPr>
          <p:nvPr>
            <p:ph type="dt" sz="half" idx="10"/>
          </p:nvPr>
        </p:nvSpPr>
        <p:spPr>
          <a:xfrm>
            <a:off x="457200" y="6416675"/>
            <a:ext cx="1846548" cy="365125"/>
          </a:xfrm>
        </p:spPr>
        <p:txBody>
          <a:bodyPr/>
          <a:lstStyle/>
          <a:p>
            <a:r>
              <a:rPr lang="en-US" dirty="0"/>
              <a:t>Heidelberg 2020</a:t>
            </a:r>
          </a:p>
        </p:txBody>
      </p:sp>
      <p:sp>
        <p:nvSpPr>
          <p:cNvPr id="6" name="Foliennummernplatzhalter 5"/>
          <p:cNvSpPr>
            <a:spLocks noGrp="1"/>
          </p:cNvSpPr>
          <p:nvPr>
            <p:ph type="sldNum" sz="quarter" idx="12"/>
          </p:nvPr>
        </p:nvSpPr>
        <p:spPr/>
        <p:txBody>
          <a:bodyPr/>
          <a:lstStyle/>
          <a:p>
            <a:fld id="{9E0E7609-0A3F-45CF-8573-EF57823C6BC3}" type="slidenum">
              <a:rPr lang="de-DE"/>
              <a:pPr/>
              <a:t>11</a:t>
            </a:fld>
            <a:endParaRPr lang="de-DE"/>
          </a:p>
        </p:txBody>
      </p:sp>
      <p:pic>
        <p:nvPicPr>
          <p:cNvPr id="1026" name="Picture 2" descr="C:\Users\Andrea\Documents\powerpoint\p4\fünf elemente.jpg"/>
          <p:cNvPicPr>
            <a:picLocks noChangeAspect="1" noChangeArrowheads="1"/>
          </p:cNvPicPr>
          <p:nvPr/>
        </p:nvPicPr>
        <p:blipFill>
          <a:blip r:embed="rId2" cstate="print">
            <a:clrChange>
              <a:clrFrom>
                <a:srgbClr val="F2E0C8"/>
              </a:clrFrom>
              <a:clrTo>
                <a:srgbClr val="F2E0C8">
                  <a:alpha val="0"/>
                </a:srgbClr>
              </a:clrTo>
            </a:clrChange>
          </a:blip>
          <a:srcRect/>
          <a:stretch>
            <a:fillRect/>
          </a:stretch>
        </p:blipFill>
        <p:spPr bwMode="auto">
          <a:xfrm>
            <a:off x="251520" y="1160748"/>
            <a:ext cx="5148572" cy="4766011"/>
          </a:xfrm>
          <a:prstGeom prst="rect">
            <a:avLst/>
          </a:prstGeom>
          <a:noFill/>
        </p:spPr>
      </p:pic>
      <p:pic>
        <p:nvPicPr>
          <p:cNvPr id="1027" name="Picture 3" descr="086_G31_Tabelle"/>
          <p:cNvPicPr>
            <a:picLocks noChangeAspect="1" noChangeArrowheads="1"/>
          </p:cNvPicPr>
          <p:nvPr/>
        </p:nvPicPr>
        <p:blipFill>
          <a:blip r:embed="rId3" cstate="print"/>
          <a:srcRect/>
          <a:stretch>
            <a:fillRect/>
          </a:stretch>
        </p:blipFill>
        <p:spPr bwMode="auto">
          <a:xfrm>
            <a:off x="5904148" y="4977172"/>
            <a:ext cx="3076575" cy="1533525"/>
          </a:xfrm>
          <a:prstGeom prst="rect">
            <a:avLst/>
          </a:prstGeom>
          <a:noFill/>
          <a:ln w="9525">
            <a:noFill/>
            <a:miter lim="800000"/>
            <a:headEnd/>
            <a:tailEnd/>
          </a:ln>
        </p:spPr>
      </p:pic>
      <p:sp>
        <p:nvSpPr>
          <p:cNvPr id="8" name="Fußzeilenplatzhalter 4"/>
          <p:cNvSpPr>
            <a:spLocks noGrp="1"/>
          </p:cNvSpPr>
          <p:nvPr>
            <p:ph type="ftr" sz="quarter" idx="11"/>
          </p:nvPr>
        </p:nvSpPr>
        <p:spPr>
          <a:xfrm>
            <a:off x="3124200" y="6356350"/>
            <a:ext cx="2895600" cy="365125"/>
          </a:xfrm>
          <a:noFill/>
        </p:spPr>
        <p:txBody>
          <a:bodyPr/>
          <a:lstStyle>
            <a:lvl1pPr>
              <a:defRPr b="1"/>
            </a:lvl1pPr>
          </a:lstStyle>
          <a:p>
            <a:r>
              <a:rPr lang="de-DE" dirty="0"/>
              <a:t>Dr. Dr. Andrea Mercedes Riegel</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3000" fill="hold"/>
                                        <p:tgtEl>
                                          <p:spTgt spid="1026"/>
                                        </p:tgtEl>
                                        <p:attrNameLst>
                                          <p:attrName>ppt_w</p:attrName>
                                        </p:attrNameLst>
                                      </p:cBhvr>
                                      <p:tavLst>
                                        <p:tav tm="0">
                                          <p:val>
                                            <p:fltVal val="0"/>
                                          </p:val>
                                        </p:tav>
                                        <p:tav tm="100000">
                                          <p:val>
                                            <p:strVal val="#ppt_w"/>
                                          </p:val>
                                        </p:tav>
                                      </p:tavLst>
                                    </p:anim>
                                    <p:anim calcmode="lin" valueType="num">
                                      <p:cBhvr>
                                        <p:cTn id="8" dur="3000" fill="hold"/>
                                        <p:tgtEl>
                                          <p:spTgt spid="1026"/>
                                        </p:tgtEl>
                                        <p:attrNameLst>
                                          <p:attrName>ppt_h</p:attrName>
                                        </p:attrNameLst>
                                      </p:cBhvr>
                                      <p:tavLst>
                                        <p:tav tm="0">
                                          <p:val>
                                            <p:fltVal val="0"/>
                                          </p:val>
                                        </p:tav>
                                        <p:tav tm="100000">
                                          <p:val>
                                            <p:strVal val="#ppt_h"/>
                                          </p:val>
                                        </p:tav>
                                      </p:tavLst>
                                    </p:anim>
                                    <p:anim calcmode="lin" valueType="num">
                                      <p:cBhvr>
                                        <p:cTn id="9" dur="3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102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3000" fill="hold"/>
                                        <p:tgtEl>
                                          <p:spTgt spid="1027"/>
                                        </p:tgtEl>
                                        <p:attrNameLst>
                                          <p:attrName>ppt_w</p:attrName>
                                        </p:attrNameLst>
                                      </p:cBhvr>
                                      <p:tavLst>
                                        <p:tav tm="0">
                                          <p:val>
                                            <p:fltVal val="0"/>
                                          </p:val>
                                        </p:tav>
                                        <p:tav tm="100000">
                                          <p:val>
                                            <p:strVal val="#ppt_w"/>
                                          </p:val>
                                        </p:tav>
                                      </p:tavLst>
                                    </p:anim>
                                    <p:anim calcmode="lin" valueType="num">
                                      <p:cBhvr>
                                        <p:cTn id="14" dur="3000" fill="hold"/>
                                        <p:tgtEl>
                                          <p:spTgt spid="1027"/>
                                        </p:tgtEl>
                                        <p:attrNameLst>
                                          <p:attrName>ppt_h</p:attrName>
                                        </p:attrNameLst>
                                      </p:cBhvr>
                                      <p:tavLst>
                                        <p:tav tm="0">
                                          <p:val>
                                            <p:fltVal val="0"/>
                                          </p:val>
                                        </p:tav>
                                        <p:tav tm="100000">
                                          <p:val>
                                            <p:strVal val="#ppt_h"/>
                                          </p:val>
                                        </p:tav>
                                      </p:tavLst>
                                    </p:anim>
                                    <p:anim calcmode="lin" valueType="num">
                                      <p:cBhvr>
                                        <p:cTn id="15" dur="3000" fill="hold"/>
                                        <p:tgtEl>
                                          <p:spTgt spid="1027"/>
                                        </p:tgtEl>
                                        <p:attrNameLst>
                                          <p:attrName>ppt_x</p:attrName>
                                        </p:attrNameLst>
                                      </p:cBhvr>
                                      <p:tavLst>
                                        <p:tav tm="0" fmla="#ppt_x+(cos(-2*pi*(1-$))*-#ppt_x-sin(-2*pi*(1-$))*(1-#ppt_y))*(1-$)">
                                          <p:val>
                                            <p:fltVal val="0"/>
                                          </p:val>
                                        </p:tav>
                                        <p:tav tm="100000">
                                          <p:val>
                                            <p:fltVal val="1"/>
                                          </p:val>
                                        </p:tav>
                                      </p:tavLst>
                                    </p:anim>
                                    <p:anim calcmode="lin" valueType="num">
                                      <p:cBhvr>
                                        <p:cTn id="16" dur="3000" fill="hold"/>
                                        <p:tgtEl>
                                          <p:spTgt spid="102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a:t>Entsprechungssystem 5 Phasen</a:t>
            </a:r>
            <a:br>
              <a:rPr lang="de-DE" sz="2400" dirty="0"/>
            </a:br>
            <a:r>
              <a:rPr lang="de-DE" sz="2400" dirty="0"/>
              <a:t>Natur - Organismus</a:t>
            </a:r>
          </a:p>
        </p:txBody>
      </p:sp>
      <p:sp>
        <p:nvSpPr>
          <p:cNvPr id="266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de-DE" altLang="zh-CN" sz="1800" b="0" i="0" u="none" strike="noStrike" cap="none" normalizeH="0" baseline="0">
                <a:ln>
                  <a:noFill/>
                </a:ln>
                <a:solidFill>
                  <a:schemeClr val="tx1"/>
                </a:solidFill>
                <a:effectLst/>
                <a:latin typeface="Calibri" pitchFamily="34" charset="0"/>
                <a:ea typeface="SimSun" pitchFamily="2" charset="-122"/>
                <a:cs typeface="Times New Roman" pitchFamily="18" charset="0"/>
              </a:rPr>
            </a:br>
            <a:endParaRPr kumimoji="0" lang="de-DE" altLang="zh-CN"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zh-CN" sz="1800" b="0" i="0" u="none" strike="noStrike" cap="none" normalizeH="0" baseline="0">
              <a:ln>
                <a:noFill/>
              </a:ln>
              <a:solidFill>
                <a:schemeClr val="tx1"/>
              </a:solidFill>
              <a:effectLst/>
              <a:latin typeface="Arial" pitchFamily="34" charset="0"/>
              <a:cs typeface="Arial" pitchFamily="34" charset="0"/>
            </a:endParaRPr>
          </a:p>
        </p:txBody>
      </p:sp>
      <p:sp>
        <p:nvSpPr>
          <p:cNvPr id="6" name="Datumsplatzhalter 3"/>
          <p:cNvSpPr>
            <a:spLocks noGrp="1"/>
          </p:cNvSpPr>
          <p:nvPr>
            <p:ph type="dt" sz="half" idx="10"/>
          </p:nvPr>
        </p:nvSpPr>
        <p:spPr>
          <a:xfrm>
            <a:off x="457200" y="6356350"/>
            <a:ext cx="2133600" cy="365125"/>
          </a:xfrm>
        </p:spPr>
        <p:txBody>
          <a:bodyPr/>
          <a:lstStyle>
            <a:lvl1pPr>
              <a:defRPr/>
            </a:lvl1pPr>
          </a:lstStyle>
          <a:p>
            <a:r>
              <a:rPr lang="en-US" dirty="0"/>
              <a:t>Heidelberg 2020</a:t>
            </a:r>
          </a:p>
        </p:txBody>
      </p:sp>
      <p:sp>
        <p:nvSpPr>
          <p:cNvPr id="7" name="Foliennummernplatzhalter 5"/>
          <p:cNvSpPr>
            <a:spLocks noGrp="1"/>
          </p:cNvSpPr>
          <p:nvPr>
            <p:ph type="sldNum" sz="quarter" idx="12"/>
          </p:nvPr>
        </p:nvSpPr>
        <p:spPr>
          <a:xfrm>
            <a:off x="6553200" y="6356350"/>
            <a:ext cx="2133600" cy="365125"/>
          </a:xfrm>
        </p:spPr>
        <p:txBody>
          <a:bodyPr/>
          <a:lstStyle/>
          <a:p>
            <a:fld id="{36F9993B-7BED-4296-B49C-109D0D9066B1}" type="slidenum">
              <a:rPr lang="de-DE" smtClean="0"/>
              <a:pPr/>
              <a:t>12</a:t>
            </a:fld>
            <a:endParaRPr lang="de-DE"/>
          </a:p>
        </p:txBody>
      </p:sp>
      <p:graphicFrame>
        <p:nvGraphicFramePr>
          <p:cNvPr id="9" name="Tabelle 8"/>
          <p:cNvGraphicFramePr>
            <a:graphicFrameLocks noGrp="1"/>
          </p:cNvGraphicFramePr>
          <p:nvPr/>
        </p:nvGraphicFramePr>
        <p:xfrm>
          <a:off x="1295636" y="1916832"/>
          <a:ext cx="5965945" cy="1592732"/>
        </p:xfrm>
        <a:graphic>
          <a:graphicData uri="http://schemas.openxmlformats.org/drawingml/2006/table">
            <a:tbl>
              <a:tblPr/>
              <a:tblGrid>
                <a:gridCol w="737774">
                  <a:extLst>
                    <a:ext uri="{9D8B030D-6E8A-4147-A177-3AD203B41FA5}">
                      <a16:colId xmlns:a16="http://schemas.microsoft.com/office/drawing/2014/main" val="20000"/>
                    </a:ext>
                  </a:extLst>
                </a:gridCol>
                <a:gridCol w="947629">
                  <a:extLst>
                    <a:ext uri="{9D8B030D-6E8A-4147-A177-3AD203B41FA5}">
                      <a16:colId xmlns:a16="http://schemas.microsoft.com/office/drawing/2014/main" val="20001"/>
                    </a:ext>
                  </a:extLst>
                </a:gridCol>
                <a:gridCol w="985036">
                  <a:extLst>
                    <a:ext uri="{9D8B030D-6E8A-4147-A177-3AD203B41FA5}">
                      <a16:colId xmlns:a16="http://schemas.microsoft.com/office/drawing/2014/main" val="20002"/>
                    </a:ext>
                  </a:extLst>
                </a:gridCol>
                <a:gridCol w="985036">
                  <a:extLst>
                    <a:ext uri="{9D8B030D-6E8A-4147-A177-3AD203B41FA5}">
                      <a16:colId xmlns:a16="http://schemas.microsoft.com/office/drawing/2014/main" val="20003"/>
                    </a:ext>
                  </a:extLst>
                </a:gridCol>
                <a:gridCol w="765584">
                  <a:extLst>
                    <a:ext uri="{9D8B030D-6E8A-4147-A177-3AD203B41FA5}">
                      <a16:colId xmlns:a16="http://schemas.microsoft.com/office/drawing/2014/main" val="20004"/>
                    </a:ext>
                  </a:extLst>
                </a:gridCol>
                <a:gridCol w="1544886">
                  <a:extLst>
                    <a:ext uri="{9D8B030D-6E8A-4147-A177-3AD203B41FA5}">
                      <a16:colId xmlns:a16="http://schemas.microsoft.com/office/drawing/2014/main" val="20005"/>
                    </a:ext>
                  </a:extLst>
                </a:gridCol>
              </a:tblGrid>
              <a:tr h="455067">
                <a:tc>
                  <a:txBody>
                    <a:bodyPr/>
                    <a:lstStyle/>
                    <a:p>
                      <a:pPr algn="just">
                        <a:lnSpc>
                          <a:spcPts val="1800"/>
                        </a:lnSpc>
                        <a:spcAft>
                          <a:spcPts val="0"/>
                        </a:spcAft>
                      </a:pPr>
                      <a:r>
                        <a:rPr lang="de-DE" sz="1200" b="1" dirty="0">
                          <a:latin typeface="Times New Roman"/>
                          <a:ea typeface="Times New Roman"/>
                          <a:cs typeface="Times New Roman"/>
                        </a:rPr>
                        <a:t>Elemente</a:t>
                      </a:r>
                      <a:endParaRPr lang="de-DE" sz="1400" b="1" dirty="0">
                        <a:latin typeface="Times New Roman"/>
                        <a:ea typeface="Times New Roman"/>
                        <a:cs typeface="Times New Roman"/>
                      </a:endParaRPr>
                    </a:p>
                  </a:txBody>
                  <a:tcPr marL="44243" marR="4424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b="1">
                          <a:latin typeface="Times New Roman"/>
                          <a:ea typeface="Times New Roman"/>
                          <a:cs typeface="Times New Roman"/>
                        </a:rPr>
                        <a:t>Richtungen</a:t>
                      </a:r>
                      <a:endParaRPr lang="de-DE" sz="1400" b="1">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b="1">
                          <a:latin typeface="Times New Roman"/>
                          <a:ea typeface="Times New Roman"/>
                          <a:cs typeface="Times New Roman"/>
                        </a:rPr>
                        <a:t>Jahreszeiten</a:t>
                      </a:r>
                      <a:endParaRPr lang="de-DE" sz="1400" b="1">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b="1">
                          <a:latin typeface="Times New Roman"/>
                          <a:ea typeface="Times New Roman"/>
                          <a:cs typeface="Times New Roman"/>
                        </a:rPr>
                        <a:t>Klimatische Faktoren</a:t>
                      </a:r>
                      <a:endParaRPr lang="de-DE" sz="1400" b="1">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b="1">
                          <a:latin typeface="Times New Roman"/>
                          <a:ea typeface="Times New Roman"/>
                          <a:cs typeface="Times New Roman"/>
                        </a:rPr>
                        <a:t>Farben</a:t>
                      </a:r>
                      <a:endParaRPr lang="de-DE" sz="1400" b="1">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b="1" dirty="0">
                          <a:latin typeface="Times New Roman"/>
                          <a:ea typeface="Times New Roman"/>
                          <a:cs typeface="Times New Roman"/>
                        </a:rPr>
                        <a:t>Entwicklungsstufen</a:t>
                      </a:r>
                      <a:endParaRPr lang="de-DE" sz="1400" b="1" dirty="0">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7533">
                <a:tc>
                  <a:txBody>
                    <a:bodyPr/>
                    <a:lstStyle/>
                    <a:p>
                      <a:pPr algn="just">
                        <a:lnSpc>
                          <a:spcPts val="1800"/>
                        </a:lnSpc>
                        <a:spcAft>
                          <a:spcPts val="0"/>
                        </a:spcAft>
                      </a:pPr>
                      <a:r>
                        <a:rPr lang="de-DE" sz="1200" dirty="0">
                          <a:solidFill>
                            <a:srgbClr val="00B050"/>
                          </a:solidFill>
                          <a:latin typeface="Times New Roman"/>
                          <a:ea typeface="Times New Roman"/>
                          <a:cs typeface="Times New Roman"/>
                        </a:rPr>
                        <a:t>Holz</a:t>
                      </a:r>
                      <a:endParaRPr lang="de-DE" sz="1400" dirty="0">
                        <a:solidFill>
                          <a:srgbClr val="00B050"/>
                        </a:solidFill>
                        <a:latin typeface="Times New Roman"/>
                        <a:ea typeface="Times New Roman"/>
                        <a:cs typeface="Times New Roman"/>
                      </a:endParaRPr>
                    </a:p>
                  </a:txBody>
                  <a:tcPr marL="44243" marR="4424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00B050"/>
                          </a:solidFill>
                          <a:latin typeface="Times New Roman"/>
                          <a:ea typeface="Times New Roman"/>
                          <a:cs typeface="Times New Roman"/>
                        </a:rPr>
                        <a:t>Osten</a:t>
                      </a:r>
                      <a:endParaRPr lang="de-DE" sz="1400" dirty="0">
                        <a:solidFill>
                          <a:srgbClr val="00B05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00B050"/>
                          </a:solidFill>
                          <a:latin typeface="Times New Roman"/>
                          <a:ea typeface="Times New Roman"/>
                          <a:cs typeface="Times New Roman"/>
                        </a:rPr>
                        <a:t>Frühling</a:t>
                      </a:r>
                      <a:endParaRPr lang="de-DE" sz="1400" dirty="0">
                        <a:solidFill>
                          <a:srgbClr val="00B05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00B050"/>
                          </a:solidFill>
                          <a:latin typeface="Times New Roman"/>
                          <a:ea typeface="Times New Roman"/>
                          <a:cs typeface="Times New Roman"/>
                        </a:rPr>
                        <a:t>Wind</a:t>
                      </a:r>
                      <a:endParaRPr lang="de-DE" sz="1400" dirty="0">
                        <a:solidFill>
                          <a:srgbClr val="00B05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00B050"/>
                          </a:solidFill>
                          <a:latin typeface="Times New Roman"/>
                          <a:ea typeface="Times New Roman"/>
                          <a:cs typeface="Times New Roman"/>
                        </a:rPr>
                        <a:t>Grün</a:t>
                      </a:r>
                      <a:endParaRPr lang="de-DE" sz="1400" dirty="0">
                        <a:solidFill>
                          <a:srgbClr val="00B05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00B050"/>
                          </a:solidFill>
                          <a:latin typeface="Times New Roman"/>
                          <a:ea typeface="Times New Roman"/>
                          <a:cs typeface="Times New Roman"/>
                        </a:rPr>
                        <a:t>Geburt</a:t>
                      </a:r>
                      <a:endParaRPr lang="de-DE" sz="1400" dirty="0">
                        <a:solidFill>
                          <a:srgbClr val="00B05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7533">
                <a:tc>
                  <a:txBody>
                    <a:bodyPr/>
                    <a:lstStyle/>
                    <a:p>
                      <a:pPr algn="just">
                        <a:lnSpc>
                          <a:spcPts val="1800"/>
                        </a:lnSpc>
                        <a:spcAft>
                          <a:spcPts val="0"/>
                        </a:spcAft>
                      </a:pPr>
                      <a:r>
                        <a:rPr lang="de-DE" sz="1200" dirty="0">
                          <a:solidFill>
                            <a:srgbClr val="FF0000"/>
                          </a:solidFill>
                          <a:latin typeface="Times New Roman"/>
                          <a:ea typeface="Times New Roman"/>
                          <a:cs typeface="Times New Roman"/>
                        </a:rPr>
                        <a:t>Feuer</a:t>
                      </a:r>
                      <a:endParaRPr lang="de-DE" sz="1400" dirty="0">
                        <a:solidFill>
                          <a:srgbClr val="FF0000"/>
                        </a:solidFill>
                        <a:latin typeface="Times New Roman"/>
                        <a:ea typeface="Times New Roman"/>
                        <a:cs typeface="Times New Roman"/>
                      </a:endParaRPr>
                    </a:p>
                  </a:txBody>
                  <a:tcPr marL="44243" marR="4424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FF0000"/>
                          </a:solidFill>
                          <a:latin typeface="Times New Roman"/>
                          <a:ea typeface="Times New Roman"/>
                          <a:cs typeface="Times New Roman"/>
                        </a:rPr>
                        <a:t>Süden</a:t>
                      </a:r>
                      <a:endParaRPr lang="de-DE" sz="1400" dirty="0">
                        <a:solidFill>
                          <a:srgbClr val="FF000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FF0000"/>
                          </a:solidFill>
                          <a:latin typeface="Times New Roman"/>
                          <a:ea typeface="Times New Roman"/>
                          <a:cs typeface="Times New Roman"/>
                        </a:rPr>
                        <a:t>Sommer</a:t>
                      </a:r>
                      <a:endParaRPr lang="de-DE" sz="1400" dirty="0">
                        <a:solidFill>
                          <a:srgbClr val="FF000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FF0000"/>
                          </a:solidFill>
                          <a:latin typeface="Times New Roman"/>
                          <a:ea typeface="Times New Roman"/>
                          <a:cs typeface="Times New Roman"/>
                        </a:rPr>
                        <a:t>Hitze</a:t>
                      </a:r>
                      <a:endParaRPr lang="de-DE" sz="1400" dirty="0">
                        <a:solidFill>
                          <a:srgbClr val="FF000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FF0000"/>
                          </a:solidFill>
                          <a:latin typeface="Times New Roman"/>
                          <a:ea typeface="Times New Roman"/>
                          <a:cs typeface="Times New Roman"/>
                        </a:rPr>
                        <a:t>Rot</a:t>
                      </a:r>
                      <a:endParaRPr lang="de-DE" sz="1400" dirty="0">
                        <a:solidFill>
                          <a:srgbClr val="FF000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FF0000"/>
                          </a:solidFill>
                          <a:latin typeface="Times New Roman"/>
                          <a:ea typeface="Times New Roman"/>
                          <a:cs typeface="Times New Roman"/>
                        </a:rPr>
                        <a:t>Wachstum</a:t>
                      </a:r>
                      <a:endParaRPr lang="de-DE" sz="1400" dirty="0">
                        <a:solidFill>
                          <a:srgbClr val="FF000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7533">
                <a:tc>
                  <a:txBody>
                    <a:bodyPr/>
                    <a:lstStyle/>
                    <a:p>
                      <a:pPr algn="just">
                        <a:lnSpc>
                          <a:spcPts val="1800"/>
                        </a:lnSpc>
                        <a:spcAft>
                          <a:spcPts val="0"/>
                        </a:spcAft>
                      </a:pPr>
                      <a:r>
                        <a:rPr lang="de-DE" sz="1200" dirty="0">
                          <a:solidFill>
                            <a:srgbClr val="FFC000"/>
                          </a:solidFill>
                          <a:latin typeface="Times New Roman"/>
                          <a:ea typeface="Times New Roman"/>
                          <a:cs typeface="Times New Roman"/>
                        </a:rPr>
                        <a:t>Erde</a:t>
                      </a:r>
                      <a:endParaRPr lang="de-DE" sz="1400" dirty="0">
                        <a:solidFill>
                          <a:srgbClr val="FFC000"/>
                        </a:solidFill>
                        <a:latin typeface="Times New Roman"/>
                        <a:ea typeface="Times New Roman"/>
                        <a:cs typeface="Times New Roman"/>
                      </a:endParaRPr>
                    </a:p>
                  </a:txBody>
                  <a:tcPr marL="44243" marR="4424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FFC000"/>
                          </a:solidFill>
                          <a:latin typeface="Times New Roman"/>
                          <a:ea typeface="Times New Roman"/>
                          <a:cs typeface="Times New Roman"/>
                        </a:rPr>
                        <a:t>Mitte</a:t>
                      </a:r>
                      <a:endParaRPr lang="de-DE" sz="1400" dirty="0">
                        <a:solidFill>
                          <a:srgbClr val="FFC00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FFC000"/>
                          </a:solidFill>
                          <a:latin typeface="Times New Roman"/>
                          <a:ea typeface="Times New Roman"/>
                          <a:cs typeface="Times New Roman"/>
                        </a:rPr>
                        <a:t>Spätsommer</a:t>
                      </a:r>
                      <a:endParaRPr lang="de-DE" sz="1400" dirty="0">
                        <a:solidFill>
                          <a:srgbClr val="FFC00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FFC000"/>
                          </a:solidFill>
                          <a:latin typeface="Times New Roman"/>
                          <a:ea typeface="Times New Roman"/>
                          <a:cs typeface="Times New Roman"/>
                        </a:rPr>
                        <a:t>Feuchtigkeit</a:t>
                      </a:r>
                      <a:endParaRPr lang="de-DE" sz="1400" dirty="0">
                        <a:solidFill>
                          <a:srgbClr val="FFC00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FFC000"/>
                          </a:solidFill>
                          <a:latin typeface="Times New Roman"/>
                          <a:ea typeface="Times New Roman"/>
                          <a:cs typeface="Times New Roman"/>
                        </a:rPr>
                        <a:t>Gelb</a:t>
                      </a:r>
                      <a:endParaRPr lang="de-DE" sz="1400" dirty="0">
                        <a:solidFill>
                          <a:srgbClr val="FFC00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FFC000"/>
                          </a:solidFill>
                          <a:latin typeface="Times New Roman"/>
                          <a:ea typeface="Times New Roman"/>
                          <a:cs typeface="Times New Roman"/>
                        </a:rPr>
                        <a:t>Wandlung</a:t>
                      </a:r>
                      <a:endParaRPr lang="de-DE" sz="1400" dirty="0">
                        <a:solidFill>
                          <a:srgbClr val="FFC00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7533">
                <a:tc>
                  <a:txBody>
                    <a:bodyPr/>
                    <a:lstStyle/>
                    <a:p>
                      <a:pPr algn="just">
                        <a:lnSpc>
                          <a:spcPts val="1800"/>
                        </a:lnSpc>
                        <a:spcAft>
                          <a:spcPts val="0"/>
                        </a:spcAft>
                      </a:pPr>
                      <a:r>
                        <a:rPr lang="de-DE" sz="1200" dirty="0">
                          <a:solidFill>
                            <a:srgbClr val="899446"/>
                          </a:solidFill>
                          <a:latin typeface="Times New Roman"/>
                          <a:ea typeface="Times New Roman"/>
                          <a:cs typeface="Times New Roman"/>
                        </a:rPr>
                        <a:t>Metall</a:t>
                      </a:r>
                      <a:endParaRPr lang="de-DE" sz="1400" dirty="0">
                        <a:solidFill>
                          <a:srgbClr val="899446"/>
                        </a:solidFill>
                        <a:latin typeface="Times New Roman"/>
                        <a:ea typeface="Times New Roman"/>
                        <a:cs typeface="Times New Roman"/>
                      </a:endParaRPr>
                    </a:p>
                  </a:txBody>
                  <a:tcPr marL="44243" marR="4424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899446"/>
                          </a:solidFill>
                          <a:latin typeface="Times New Roman"/>
                          <a:ea typeface="Times New Roman"/>
                          <a:cs typeface="Times New Roman"/>
                        </a:rPr>
                        <a:t>Westen</a:t>
                      </a:r>
                      <a:endParaRPr lang="de-DE" sz="1400" dirty="0">
                        <a:solidFill>
                          <a:srgbClr val="899446"/>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899446"/>
                          </a:solidFill>
                          <a:latin typeface="Times New Roman"/>
                          <a:ea typeface="Times New Roman"/>
                          <a:cs typeface="Times New Roman"/>
                        </a:rPr>
                        <a:t>Herbst</a:t>
                      </a:r>
                      <a:endParaRPr lang="de-DE" sz="1400" dirty="0">
                        <a:solidFill>
                          <a:srgbClr val="899446"/>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899446"/>
                          </a:solidFill>
                          <a:latin typeface="Times New Roman"/>
                          <a:ea typeface="Times New Roman"/>
                          <a:cs typeface="Times New Roman"/>
                        </a:rPr>
                        <a:t>Trockenheit</a:t>
                      </a:r>
                      <a:endParaRPr lang="de-DE" sz="1400" dirty="0">
                        <a:solidFill>
                          <a:srgbClr val="899446"/>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899446"/>
                          </a:solidFill>
                          <a:latin typeface="Times New Roman"/>
                          <a:ea typeface="Times New Roman"/>
                          <a:cs typeface="Times New Roman"/>
                        </a:rPr>
                        <a:t>Weiß</a:t>
                      </a:r>
                      <a:endParaRPr lang="de-DE" sz="1400" dirty="0">
                        <a:solidFill>
                          <a:srgbClr val="899446"/>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899446"/>
                          </a:solidFill>
                          <a:latin typeface="Times New Roman"/>
                          <a:ea typeface="Times New Roman"/>
                          <a:cs typeface="Times New Roman"/>
                        </a:rPr>
                        <a:t>Ernte</a:t>
                      </a:r>
                      <a:endParaRPr lang="de-DE" sz="1400" dirty="0">
                        <a:solidFill>
                          <a:srgbClr val="899446"/>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7533">
                <a:tc>
                  <a:txBody>
                    <a:bodyPr/>
                    <a:lstStyle/>
                    <a:p>
                      <a:pPr algn="just">
                        <a:lnSpc>
                          <a:spcPts val="1800"/>
                        </a:lnSpc>
                        <a:spcAft>
                          <a:spcPts val="0"/>
                        </a:spcAft>
                      </a:pPr>
                      <a:r>
                        <a:rPr lang="de-DE" sz="1200" dirty="0">
                          <a:solidFill>
                            <a:srgbClr val="0000FF"/>
                          </a:solidFill>
                          <a:latin typeface="Times New Roman"/>
                          <a:ea typeface="Times New Roman"/>
                          <a:cs typeface="Times New Roman"/>
                        </a:rPr>
                        <a:t>Wasser</a:t>
                      </a:r>
                      <a:endParaRPr lang="de-DE" sz="1400" dirty="0">
                        <a:solidFill>
                          <a:srgbClr val="0000FF"/>
                        </a:solidFill>
                        <a:latin typeface="Times New Roman"/>
                        <a:ea typeface="Times New Roman"/>
                        <a:cs typeface="Times New Roman"/>
                      </a:endParaRPr>
                    </a:p>
                  </a:txBody>
                  <a:tcPr marL="44243" marR="4424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0000FF"/>
                          </a:solidFill>
                          <a:latin typeface="Times New Roman"/>
                          <a:ea typeface="Times New Roman"/>
                          <a:cs typeface="Times New Roman"/>
                        </a:rPr>
                        <a:t>Norden</a:t>
                      </a:r>
                      <a:endParaRPr lang="de-DE" sz="1400" dirty="0">
                        <a:solidFill>
                          <a:srgbClr val="0000FF"/>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0000FF"/>
                          </a:solidFill>
                          <a:latin typeface="Times New Roman"/>
                          <a:ea typeface="Times New Roman"/>
                          <a:cs typeface="Times New Roman"/>
                        </a:rPr>
                        <a:t>Winter</a:t>
                      </a:r>
                      <a:endParaRPr lang="de-DE" sz="1400" dirty="0">
                        <a:solidFill>
                          <a:srgbClr val="0000FF"/>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0000FF"/>
                          </a:solidFill>
                          <a:latin typeface="Times New Roman"/>
                          <a:ea typeface="Times New Roman"/>
                          <a:cs typeface="Times New Roman"/>
                        </a:rPr>
                        <a:t>Kälte</a:t>
                      </a:r>
                      <a:endParaRPr lang="de-DE" sz="1400" dirty="0">
                        <a:solidFill>
                          <a:srgbClr val="0000FF"/>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0000FF"/>
                          </a:solidFill>
                          <a:latin typeface="Times New Roman"/>
                          <a:ea typeface="Times New Roman"/>
                          <a:cs typeface="Times New Roman"/>
                        </a:rPr>
                        <a:t>Schwarz</a:t>
                      </a:r>
                      <a:endParaRPr lang="de-DE" sz="1400" dirty="0">
                        <a:solidFill>
                          <a:srgbClr val="0000FF"/>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0000FF"/>
                          </a:solidFill>
                          <a:latin typeface="Times New Roman"/>
                          <a:ea typeface="Times New Roman"/>
                          <a:cs typeface="Times New Roman"/>
                        </a:rPr>
                        <a:t>Sammlung</a:t>
                      </a:r>
                      <a:endParaRPr lang="de-DE" sz="1400" dirty="0">
                        <a:solidFill>
                          <a:srgbClr val="0000FF"/>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2362341072"/>
              </p:ext>
            </p:extLst>
          </p:nvPr>
        </p:nvGraphicFramePr>
        <p:xfrm>
          <a:off x="1223628" y="3931084"/>
          <a:ext cx="6096001" cy="2256004"/>
        </p:xfrm>
        <a:graphic>
          <a:graphicData uri="http://schemas.openxmlformats.org/drawingml/2006/table">
            <a:tbl>
              <a:tblPr/>
              <a:tblGrid>
                <a:gridCol w="710537">
                  <a:extLst>
                    <a:ext uri="{9D8B030D-6E8A-4147-A177-3AD203B41FA5}">
                      <a16:colId xmlns:a16="http://schemas.microsoft.com/office/drawing/2014/main" val="20000"/>
                    </a:ext>
                  </a:extLst>
                </a:gridCol>
                <a:gridCol w="731732">
                  <a:extLst>
                    <a:ext uri="{9D8B030D-6E8A-4147-A177-3AD203B41FA5}">
                      <a16:colId xmlns:a16="http://schemas.microsoft.com/office/drawing/2014/main" val="20001"/>
                    </a:ext>
                  </a:extLst>
                </a:gridCol>
                <a:gridCol w="831875">
                  <a:extLst>
                    <a:ext uri="{9D8B030D-6E8A-4147-A177-3AD203B41FA5}">
                      <a16:colId xmlns:a16="http://schemas.microsoft.com/office/drawing/2014/main" val="20002"/>
                    </a:ext>
                  </a:extLst>
                </a:gridCol>
                <a:gridCol w="831875">
                  <a:extLst>
                    <a:ext uri="{9D8B030D-6E8A-4147-A177-3AD203B41FA5}">
                      <a16:colId xmlns:a16="http://schemas.microsoft.com/office/drawing/2014/main" val="20003"/>
                    </a:ext>
                  </a:extLst>
                </a:gridCol>
                <a:gridCol w="915063">
                  <a:extLst>
                    <a:ext uri="{9D8B030D-6E8A-4147-A177-3AD203B41FA5}">
                      <a16:colId xmlns:a16="http://schemas.microsoft.com/office/drawing/2014/main" val="20004"/>
                    </a:ext>
                  </a:extLst>
                </a:gridCol>
                <a:gridCol w="915063">
                  <a:extLst>
                    <a:ext uri="{9D8B030D-6E8A-4147-A177-3AD203B41FA5}">
                      <a16:colId xmlns:a16="http://schemas.microsoft.com/office/drawing/2014/main" val="20005"/>
                    </a:ext>
                  </a:extLst>
                </a:gridCol>
                <a:gridCol w="1159856">
                  <a:extLst>
                    <a:ext uri="{9D8B030D-6E8A-4147-A177-3AD203B41FA5}">
                      <a16:colId xmlns:a16="http://schemas.microsoft.com/office/drawing/2014/main" val="20006"/>
                    </a:ext>
                  </a:extLst>
                </a:gridCol>
              </a:tblGrid>
              <a:tr h="455067">
                <a:tc>
                  <a:txBody>
                    <a:bodyPr/>
                    <a:lstStyle/>
                    <a:p>
                      <a:pPr algn="just">
                        <a:lnSpc>
                          <a:spcPts val="1800"/>
                        </a:lnSpc>
                        <a:spcAft>
                          <a:spcPts val="0"/>
                        </a:spcAft>
                      </a:pPr>
                      <a:r>
                        <a:rPr lang="de-DE" sz="1200" b="1" dirty="0">
                          <a:latin typeface="Times New Roman"/>
                          <a:ea typeface="Times New Roman"/>
                          <a:cs typeface="Times New Roman"/>
                        </a:rPr>
                        <a:t>Elemente</a:t>
                      </a:r>
                      <a:endParaRPr lang="de-DE" sz="1400" b="1" dirty="0">
                        <a:latin typeface="Times New Roman"/>
                        <a:ea typeface="Times New Roman"/>
                        <a:cs typeface="Times New Roman"/>
                      </a:endParaRPr>
                    </a:p>
                  </a:txBody>
                  <a:tcPr marL="44243" marR="4424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b="1" dirty="0">
                          <a:latin typeface="Times New Roman"/>
                          <a:ea typeface="Times New Roman"/>
                          <a:cs typeface="Times New Roman"/>
                        </a:rPr>
                        <a:t>Speicher Organ</a:t>
                      </a:r>
                      <a:endParaRPr lang="de-DE" sz="1400" b="1" dirty="0">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b="1" dirty="0">
                          <a:latin typeface="Times New Roman"/>
                          <a:ea typeface="Times New Roman"/>
                          <a:cs typeface="Times New Roman"/>
                        </a:rPr>
                        <a:t>Hohl-</a:t>
                      </a:r>
                      <a:r>
                        <a:rPr lang="de-DE" sz="1200" b="1" dirty="0" err="1">
                          <a:latin typeface="Times New Roman"/>
                          <a:ea typeface="Times New Roman"/>
                          <a:cs typeface="Times New Roman"/>
                        </a:rPr>
                        <a:t>organ</a:t>
                      </a:r>
                      <a:endParaRPr lang="de-DE" sz="1400" b="1" dirty="0">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b="1" dirty="0">
                          <a:latin typeface="Times New Roman"/>
                          <a:ea typeface="Times New Roman"/>
                          <a:cs typeface="Times New Roman"/>
                        </a:rPr>
                        <a:t>Sinnes-</a:t>
                      </a:r>
                      <a:r>
                        <a:rPr lang="de-DE" sz="1200" b="1" dirty="0" err="1">
                          <a:latin typeface="Times New Roman"/>
                          <a:ea typeface="Times New Roman"/>
                          <a:cs typeface="Times New Roman"/>
                        </a:rPr>
                        <a:t>organ</a:t>
                      </a:r>
                      <a:endParaRPr lang="de-DE" sz="1400" b="1" dirty="0">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b="1" dirty="0">
                          <a:latin typeface="Times New Roman"/>
                          <a:ea typeface="Times New Roman"/>
                          <a:cs typeface="Times New Roman"/>
                        </a:rPr>
                        <a:t>Körper-</a:t>
                      </a:r>
                      <a:r>
                        <a:rPr lang="de-DE" sz="1200" b="1" dirty="0" err="1">
                          <a:latin typeface="Times New Roman"/>
                          <a:ea typeface="Times New Roman"/>
                          <a:cs typeface="Times New Roman"/>
                        </a:rPr>
                        <a:t>schicht</a:t>
                      </a:r>
                      <a:endParaRPr lang="de-DE" sz="1400" b="1" dirty="0">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b="1" dirty="0">
                          <a:latin typeface="Times New Roman"/>
                          <a:ea typeface="Times New Roman"/>
                          <a:cs typeface="Times New Roman"/>
                        </a:rPr>
                        <a:t>Gefühl</a:t>
                      </a:r>
                      <a:endParaRPr lang="de-DE" sz="1400" b="1" dirty="0">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b="1" dirty="0">
                          <a:latin typeface="Times New Roman"/>
                          <a:ea typeface="Times New Roman"/>
                          <a:cs typeface="Times New Roman"/>
                        </a:rPr>
                        <a:t>Geschmack</a:t>
                      </a:r>
                      <a:endParaRPr lang="de-DE" sz="1400" b="1" dirty="0">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7533">
                <a:tc>
                  <a:txBody>
                    <a:bodyPr/>
                    <a:lstStyle/>
                    <a:p>
                      <a:pPr algn="just">
                        <a:lnSpc>
                          <a:spcPts val="1800"/>
                        </a:lnSpc>
                        <a:spcAft>
                          <a:spcPts val="0"/>
                        </a:spcAft>
                      </a:pPr>
                      <a:r>
                        <a:rPr lang="de-DE" sz="1200" dirty="0">
                          <a:solidFill>
                            <a:srgbClr val="00B050"/>
                          </a:solidFill>
                          <a:latin typeface="Times New Roman"/>
                          <a:ea typeface="Times New Roman"/>
                          <a:cs typeface="Times New Roman"/>
                        </a:rPr>
                        <a:t>Holz</a:t>
                      </a:r>
                      <a:endParaRPr lang="de-DE" sz="1400" dirty="0">
                        <a:solidFill>
                          <a:srgbClr val="00B050"/>
                        </a:solidFill>
                        <a:latin typeface="Times New Roman"/>
                        <a:ea typeface="Times New Roman"/>
                        <a:cs typeface="Times New Roman"/>
                      </a:endParaRPr>
                    </a:p>
                  </a:txBody>
                  <a:tcPr marL="44243" marR="4424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00B050"/>
                          </a:solidFill>
                          <a:latin typeface="Times New Roman"/>
                          <a:ea typeface="Times New Roman"/>
                          <a:cs typeface="Times New Roman"/>
                        </a:rPr>
                        <a:t>Leber</a:t>
                      </a:r>
                      <a:endParaRPr lang="de-DE" sz="1400" dirty="0">
                        <a:solidFill>
                          <a:srgbClr val="00B05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00B050"/>
                          </a:solidFill>
                          <a:latin typeface="Times New Roman"/>
                          <a:ea typeface="Times New Roman"/>
                          <a:cs typeface="Times New Roman"/>
                        </a:rPr>
                        <a:t>Galle</a:t>
                      </a:r>
                      <a:endParaRPr lang="de-DE" sz="1400" dirty="0">
                        <a:solidFill>
                          <a:srgbClr val="00B05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00B050"/>
                          </a:solidFill>
                          <a:latin typeface="Times New Roman"/>
                          <a:ea typeface="Times New Roman"/>
                          <a:cs typeface="Times New Roman"/>
                        </a:rPr>
                        <a:t>Auge</a:t>
                      </a:r>
                      <a:endParaRPr lang="de-DE" sz="1400" dirty="0">
                        <a:solidFill>
                          <a:srgbClr val="00B05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00B050"/>
                          </a:solidFill>
                          <a:latin typeface="Times New Roman"/>
                          <a:ea typeface="Times New Roman"/>
                          <a:cs typeface="Times New Roman"/>
                        </a:rPr>
                        <a:t>Muskel/Sehnen</a:t>
                      </a:r>
                      <a:endParaRPr lang="de-DE" sz="1400" dirty="0">
                        <a:solidFill>
                          <a:srgbClr val="00B05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400" dirty="0">
                          <a:solidFill>
                            <a:srgbClr val="00B050"/>
                          </a:solidFill>
                          <a:latin typeface="Times New Roman"/>
                          <a:ea typeface="Times New Roman"/>
                          <a:cs typeface="Times New Roman"/>
                        </a:rPr>
                        <a:t>Wut/Stress</a:t>
                      </a: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00B050"/>
                          </a:solidFill>
                          <a:latin typeface="Times New Roman"/>
                          <a:ea typeface="Times New Roman"/>
                          <a:cs typeface="Times New Roman"/>
                        </a:rPr>
                        <a:t>Sauer</a:t>
                      </a:r>
                      <a:endParaRPr lang="de-DE" sz="1400" dirty="0">
                        <a:solidFill>
                          <a:srgbClr val="00B05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7533">
                <a:tc>
                  <a:txBody>
                    <a:bodyPr/>
                    <a:lstStyle/>
                    <a:p>
                      <a:pPr algn="just">
                        <a:lnSpc>
                          <a:spcPts val="1800"/>
                        </a:lnSpc>
                        <a:spcAft>
                          <a:spcPts val="0"/>
                        </a:spcAft>
                      </a:pPr>
                      <a:r>
                        <a:rPr lang="de-DE" sz="1200" dirty="0">
                          <a:solidFill>
                            <a:srgbClr val="FF0000"/>
                          </a:solidFill>
                          <a:latin typeface="Times New Roman"/>
                          <a:ea typeface="Times New Roman"/>
                          <a:cs typeface="Times New Roman"/>
                        </a:rPr>
                        <a:t>Feuer</a:t>
                      </a:r>
                      <a:endParaRPr lang="de-DE" sz="1400" dirty="0">
                        <a:solidFill>
                          <a:srgbClr val="FF0000"/>
                        </a:solidFill>
                        <a:latin typeface="Times New Roman"/>
                        <a:ea typeface="Times New Roman"/>
                        <a:cs typeface="Times New Roman"/>
                      </a:endParaRPr>
                    </a:p>
                  </a:txBody>
                  <a:tcPr marL="44243" marR="4424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FF0000"/>
                          </a:solidFill>
                          <a:latin typeface="Times New Roman"/>
                          <a:ea typeface="Times New Roman"/>
                          <a:cs typeface="Times New Roman"/>
                        </a:rPr>
                        <a:t>Herz</a:t>
                      </a:r>
                      <a:endParaRPr lang="de-DE" sz="1400" dirty="0">
                        <a:solidFill>
                          <a:srgbClr val="FF000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FF0000"/>
                          </a:solidFill>
                          <a:latin typeface="Times New Roman"/>
                          <a:ea typeface="Times New Roman"/>
                          <a:cs typeface="Times New Roman"/>
                        </a:rPr>
                        <a:t>Dünndarm</a:t>
                      </a:r>
                      <a:endParaRPr lang="de-DE" sz="1400" dirty="0">
                        <a:solidFill>
                          <a:srgbClr val="FF000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FF0000"/>
                          </a:solidFill>
                          <a:latin typeface="Times New Roman"/>
                          <a:ea typeface="Times New Roman"/>
                          <a:cs typeface="Times New Roman"/>
                        </a:rPr>
                        <a:t>Zunge</a:t>
                      </a:r>
                      <a:endParaRPr lang="de-DE" sz="1400" dirty="0">
                        <a:solidFill>
                          <a:srgbClr val="FF000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FF0000"/>
                          </a:solidFill>
                          <a:latin typeface="Times New Roman"/>
                          <a:ea typeface="Times New Roman"/>
                          <a:cs typeface="Times New Roman"/>
                        </a:rPr>
                        <a:t>Blutgefäße</a:t>
                      </a:r>
                      <a:endParaRPr lang="de-DE" sz="1400" dirty="0">
                        <a:solidFill>
                          <a:srgbClr val="FF000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FF0000"/>
                          </a:solidFill>
                          <a:latin typeface="Times New Roman"/>
                          <a:ea typeface="Times New Roman"/>
                          <a:cs typeface="Times New Roman"/>
                        </a:rPr>
                        <a:t>Freude</a:t>
                      </a:r>
                      <a:endParaRPr lang="de-DE" sz="1400" dirty="0">
                        <a:solidFill>
                          <a:srgbClr val="FF000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FF0000"/>
                          </a:solidFill>
                          <a:latin typeface="Times New Roman"/>
                          <a:ea typeface="Times New Roman"/>
                          <a:cs typeface="Times New Roman"/>
                        </a:rPr>
                        <a:t>Bitter</a:t>
                      </a:r>
                      <a:endParaRPr lang="de-DE" sz="1400" dirty="0">
                        <a:solidFill>
                          <a:srgbClr val="FF000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5067">
                <a:tc>
                  <a:txBody>
                    <a:bodyPr/>
                    <a:lstStyle/>
                    <a:p>
                      <a:pPr algn="just">
                        <a:lnSpc>
                          <a:spcPts val="1800"/>
                        </a:lnSpc>
                        <a:spcAft>
                          <a:spcPts val="0"/>
                        </a:spcAft>
                      </a:pPr>
                      <a:r>
                        <a:rPr lang="de-DE" sz="1200" dirty="0">
                          <a:solidFill>
                            <a:srgbClr val="FFC000"/>
                          </a:solidFill>
                          <a:latin typeface="Times New Roman"/>
                          <a:ea typeface="Times New Roman"/>
                          <a:cs typeface="Times New Roman"/>
                        </a:rPr>
                        <a:t>Erde</a:t>
                      </a:r>
                      <a:endParaRPr lang="de-DE" sz="1400" dirty="0">
                        <a:solidFill>
                          <a:srgbClr val="FFC000"/>
                        </a:solidFill>
                        <a:latin typeface="Times New Roman"/>
                        <a:ea typeface="Times New Roman"/>
                        <a:cs typeface="Times New Roman"/>
                      </a:endParaRPr>
                    </a:p>
                  </a:txBody>
                  <a:tcPr marL="44243" marR="4424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FFC000"/>
                          </a:solidFill>
                          <a:latin typeface="Times New Roman"/>
                          <a:ea typeface="Times New Roman"/>
                          <a:cs typeface="Times New Roman"/>
                        </a:rPr>
                        <a:t>Milz</a:t>
                      </a:r>
                      <a:endParaRPr lang="de-DE" sz="1400" dirty="0">
                        <a:solidFill>
                          <a:srgbClr val="FFC00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FFC000"/>
                          </a:solidFill>
                          <a:latin typeface="Times New Roman"/>
                          <a:ea typeface="Times New Roman"/>
                          <a:cs typeface="Times New Roman"/>
                        </a:rPr>
                        <a:t>Magen</a:t>
                      </a:r>
                      <a:endParaRPr lang="de-DE" sz="1400" dirty="0">
                        <a:solidFill>
                          <a:srgbClr val="FFC00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FFC000"/>
                          </a:solidFill>
                          <a:latin typeface="Times New Roman"/>
                          <a:ea typeface="Times New Roman"/>
                          <a:cs typeface="Times New Roman"/>
                        </a:rPr>
                        <a:t>Mund</a:t>
                      </a:r>
                      <a:endParaRPr lang="de-DE" sz="1400" dirty="0">
                        <a:solidFill>
                          <a:srgbClr val="FFC00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FFC000"/>
                          </a:solidFill>
                          <a:latin typeface="Times New Roman"/>
                          <a:ea typeface="Times New Roman"/>
                          <a:cs typeface="Times New Roman"/>
                        </a:rPr>
                        <a:t>Bindegewebe</a:t>
                      </a:r>
                      <a:endParaRPr lang="de-DE" sz="1400" dirty="0">
                        <a:solidFill>
                          <a:srgbClr val="FFC00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FFC000"/>
                          </a:solidFill>
                          <a:latin typeface="Times New Roman"/>
                          <a:ea typeface="Times New Roman"/>
                          <a:cs typeface="Times New Roman"/>
                        </a:rPr>
                        <a:t>Besorgnis</a:t>
                      </a:r>
                      <a:endParaRPr lang="de-DE" sz="1400" dirty="0">
                        <a:solidFill>
                          <a:srgbClr val="FFC00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FFC000"/>
                          </a:solidFill>
                          <a:latin typeface="Times New Roman"/>
                          <a:ea typeface="Times New Roman"/>
                          <a:cs typeface="Times New Roman"/>
                        </a:rPr>
                        <a:t>Süß</a:t>
                      </a:r>
                      <a:endParaRPr lang="de-DE" sz="1400" dirty="0">
                        <a:solidFill>
                          <a:srgbClr val="FFC000"/>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7533">
                <a:tc>
                  <a:txBody>
                    <a:bodyPr/>
                    <a:lstStyle/>
                    <a:p>
                      <a:pPr algn="just">
                        <a:lnSpc>
                          <a:spcPts val="1800"/>
                        </a:lnSpc>
                        <a:spcAft>
                          <a:spcPts val="0"/>
                        </a:spcAft>
                      </a:pPr>
                      <a:r>
                        <a:rPr lang="de-DE" sz="1200" dirty="0">
                          <a:solidFill>
                            <a:srgbClr val="899446"/>
                          </a:solidFill>
                          <a:latin typeface="Times New Roman"/>
                          <a:ea typeface="Times New Roman"/>
                          <a:cs typeface="Times New Roman"/>
                        </a:rPr>
                        <a:t>Metall</a:t>
                      </a:r>
                      <a:endParaRPr lang="de-DE" sz="1400" dirty="0">
                        <a:solidFill>
                          <a:srgbClr val="899446"/>
                        </a:solidFill>
                        <a:latin typeface="Times New Roman"/>
                        <a:ea typeface="Times New Roman"/>
                        <a:cs typeface="Times New Roman"/>
                      </a:endParaRPr>
                    </a:p>
                  </a:txBody>
                  <a:tcPr marL="44243" marR="4424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899446"/>
                          </a:solidFill>
                          <a:latin typeface="Times New Roman"/>
                          <a:ea typeface="Times New Roman"/>
                          <a:cs typeface="Times New Roman"/>
                        </a:rPr>
                        <a:t>Lunge</a:t>
                      </a:r>
                      <a:endParaRPr lang="de-DE" sz="1400" dirty="0">
                        <a:solidFill>
                          <a:srgbClr val="899446"/>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899446"/>
                          </a:solidFill>
                          <a:latin typeface="Times New Roman"/>
                          <a:ea typeface="Times New Roman"/>
                          <a:cs typeface="Times New Roman"/>
                        </a:rPr>
                        <a:t>Dickdarm</a:t>
                      </a:r>
                      <a:endParaRPr lang="de-DE" sz="1400" dirty="0">
                        <a:solidFill>
                          <a:srgbClr val="899446"/>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899446"/>
                          </a:solidFill>
                          <a:latin typeface="Times New Roman"/>
                          <a:ea typeface="Times New Roman"/>
                          <a:cs typeface="Times New Roman"/>
                        </a:rPr>
                        <a:t>Nase</a:t>
                      </a:r>
                      <a:endParaRPr lang="de-DE" sz="1400" dirty="0">
                        <a:solidFill>
                          <a:srgbClr val="899446"/>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899446"/>
                          </a:solidFill>
                          <a:latin typeface="Times New Roman"/>
                          <a:ea typeface="Times New Roman"/>
                          <a:cs typeface="Times New Roman"/>
                        </a:rPr>
                        <a:t>Haut</a:t>
                      </a:r>
                      <a:endParaRPr lang="de-DE" sz="1400" dirty="0">
                        <a:solidFill>
                          <a:srgbClr val="899446"/>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899446"/>
                          </a:solidFill>
                          <a:latin typeface="Times New Roman"/>
                          <a:ea typeface="Times New Roman"/>
                          <a:cs typeface="Times New Roman"/>
                        </a:rPr>
                        <a:t>Traurigkeit</a:t>
                      </a:r>
                      <a:endParaRPr lang="de-DE" sz="1400" dirty="0">
                        <a:solidFill>
                          <a:srgbClr val="899446"/>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899446"/>
                          </a:solidFill>
                          <a:latin typeface="Times New Roman"/>
                          <a:ea typeface="Times New Roman"/>
                          <a:cs typeface="Times New Roman"/>
                        </a:rPr>
                        <a:t>Scharf</a:t>
                      </a:r>
                      <a:endParaRPr lang="de-DE" sz="1400" dirty="0">
                        <a:solidFill>
                          <a:srgbClr val="899446"/>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5067">
                <a:tc>
                  <a:txBody>
                    <a:bodyPr/>
                    <a:lstStyle/>
                    <a:p>
                      <a:pPr algn="just">
                        <a:lnSpc>
                          <a:spcPts val="1800"/>
                        </a:lnSpc>
                        <a:spcAft>
                          <a:spcPts val="0"/>
                        </a:spcAft>
                      </a:pPr>
                      <a:r>
                        <a:rPr lang="de-DE" sz="1200" dirty="0">
                          <a:solidFill>
                            <a:srgbClr val="0000FF"/>
                          </a:solidFill>
                          <a:latin typeface="Times New Roman"/>
                          <a:ea typeface="Times New Roman"/>
                          <a:cs typeface="Times New Roman"/>
                        </a:rPr>
                        <a:t>Wasser</a:t>
                      </a:r>
                      <a:endParaRPr lang="de-DE" sz="1400" dirty="0">
                        <a:solidFill>
                          <a:srgbClr val="0000FF"/>
                        </a:solidFill>
                        <a:latin typeface="Times New Roman"/>
                        <a:ea typeface="Times New Roman"/>
                        <a:cs typeface="Times New Roman"/>
                      </a:endParaRPr>
                    </a:p>
                  </a:txBody>
                  <a:tcPr marL="44243" marR="4424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0000FF"/>
                          </a:solidFill>
                          <a:latin typeface="Times New Roman"/>
                          <a:ea typeface="Times New Roman"/>
                          <a:cs typeface="Times New Roman"/>
                        </a:rPr>
                        <a:t>Niere</a:t>
                      </a:r>
                      <a:endParaRPr lang="de-DE" sz="1400" dirty="0">
                        <a:solidFill>
                          <a:srgbClr val="0000FF"/>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0000FF"/>
                          </a:solidFill>
                          <a:latin typeface="Times New Roman"/>
                          <a:ea typeface="Times New Roman"/>
                          <a:cs typeface="Times New Roman"/>
                        </a:rPr>
                        <a:t>Blase</a:t>
                      </a:r>
                      <a:endParaRPr lang="de-DE" sz="1400" dirty="0">
                        <a:solidFill>
                          <a:srgbClr val="0000FF"/>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0000FF"/>
                          </a:solidFill>
                          <a:latin typeface="Times New Roman"/>
                          <a:ea typeface="Times New Roman"/>
                          <a:cs typeface="Times New Roman"/>
                        </a:rPr>
                        <a:t>Ohr</a:t>
                      </a:r>
                      <a:endParaRPr lang="de-DE" sz="1400" dirty="0">
                        <a:solidFill>
                          <a:srgbClr val="0000FF"/>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0000FF"/>
                          </a:solidFill>
                          <a:latin typeface="Times New Roman"/>
                          <a:ea typeface="Times New Roman"/>
                          <a:cs typeface="Times New Roman"/>
                        </a:rPr>
                        <a:t>Knochen, Gelenke</a:t>
                      </a:r>
                      <a:endParaRPr lang="de-DE" sz="1400" dirty="0">
                        <a:solidFill>
                          <a:srgbClr val="0000FF"/>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0000FF"/>
                          </a:solidFill>
                          <a:latin typeface="Times New Roman"/>
                          <a:ea typeface="Times New Roman"/>
                          <a:cs typeface="Times New Roman"/>
                        </a:rPr>
                        <a:t>Angst</a:t>
                      </a:r>
                      <a:endParaRPr lang="de-DE" sz="1400" dirty="0">
                        <a:solidFill>
                          <a:srgbClr val="0000FF"/>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de-DE" sz="1200" dirty="0">
                          <a:solidFill>
                            <a:srgbClr val="0000FF"/>
                          </a:solidFill>
                          <a:latin typeface="Times New Roman"/>
                          <a:ea typeface="Times New Roman"/>
                          <a:cs typeface="Times New Roman"/>
                        </a:rPr>
                        <a:t>Salzig</a:t>
                      </a:r>
                      <a:endParaRPr lang="de-DE" sz="1400" dirty="0">
                        <a:solidFill>
                          <a:srgbClr val="0000FF"/>
                        </a:solidFill>
                        <a:latin typeface="Times New Roman"/>
                        <a:ea typeface="Times New Roman"/>
                        <a:cs typeface="Times New Roman"/>
                      </a:endParaRPr>
                    </a:p>
                  </a:txBody>
                  <a:tcPr marL="44243" marR="4424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 name="Fußzeilenplatzhalter 4"/>
          <p:cNvSpPr>
            <a:spLocks noGrp="1"/>
          </p:cNvSpPr>
          <p:nvPr>
            <p:ph type="ftr" sz="quarter" idx="11"/>
          </p:nvPr>
        </p:nvSpPr>
        <p:spPr>
          <a:xfrm>
            <a:off x="3124200" y="6356350"/>
            <a:ext cx="2895600" cy="365125"/>
          </a:xfrm>
          <a:noFill/>
        </p:spPr>
        <p:txBody>
          <a:bodyPr/>
          <a:lstStyle>
            <a:lvl1pPr>
              <a:defRPr b="1"/>
            </a:lvl1pPr>
          </a:lstStyle>
          <a:p>
            <a:r>
              <a:rPr lang="de-DE" dirty="0"/>
              <a:t>Dr. Dr. Andrea Mercedes Riegel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CCD97E-5E1D-4A5E-8CAA-42BEBF426DF0}"/>
              </a:ext>
            </a:extLst>
          </p:cNvPr>
          <p:cNvSpPr>
            <a:spLocks noGrp="1"/>
          </p:cNvSpPr>
          <p:nvPr>
            <p:ph type="title"/>
          </p:nvPr>
        </p:nvSpPr>
        <p:spPr/>
        <p:txBody>
          <a:bodyPr>
            <a:normAutofit/>
          </a:bodyPr>
          <a:lstStyle/>
          <a:p>
            <a:r>
              <a:rPr lang="de-DE" sz="2400" dirty="0"/>
              <a:t>Konsequenz der 5-Phasentheorie für die Medizin?</a:t>
            </a:r>
          </a:p>
        </p:txBody>
      </p:sp>
      <p:sp>
        <p:nvSpPr>
          <p:cNvPr id="3" name="Inhaltsplatzhalter 2">
            <a:extLst>
              <a:ext uri="{FF2B5EF4-FFF2-40B4-BE49-F238E27FC236}">
                <a16:creationId xmlns:a16="http://schemas.microsoft.com/office/drawing/2014/main" id="{7141636C-B4C4-48AC-B948-F5D03D5FBCAE}"/>
              </a:ext>
            </a:extLst>
          </p:cNvPr>
          <p:cNvSpPr>
            <a:spLocks noGrp="1"/>
          </p:cNvSpPr>
          <p:nvPr>
            <p:ph idx="1"/>
          </p:nvPr>
        </p:nvSpPr>
        <p:spPr/>
        <p:txBody>
          <a:bodyPr>
            <a:normAutofit/>
          </a:bodyPr>
          <a:lstStyle/>
          <a:p>
            <a:pPr marL="137160" indent="0">
              <a:buNone/>
            </a:pPr>
            <a:r>
              <a:rPr lang="de-DE" sz="1800" b="1" dirty="0"/>
              <a:t>Organe</a:t>
            </a:r>
            <a:r>
              <a:rPr lang="de-DE" sz="1800" dirty="0"/>
              <a:t> </a:t>
            </a:r>
          </a:p>
          <a:p>
            <a:pPr marL="137160" indent="0">
              <a:buNone/>
            </a:pPr>
            <a:r>
              <a:rPr lang="de-DE" sz="1800" dirty="0"/>
              <a:t>Yin-Yang-Paare</a:t>
            </a:r>
          </a:p>
          <a:p>
            <a:pPr marL="137160" indent="0">
              <a:buNone/>
            </a:pPr>
            <a:r>
              <a:rPr lang="de-DE" sz="1800" dirty="0"/>
              <a:t>Zuständigkeit jedes Organs für: je ein Sinnesorgan, eine Körperstruktur einen psychischen Aspekt </a:t>
            </a:r>
          </a:p>
          <a:p>
            <a:pPr marL="137160" indent="0">
              <a:buNone/>
            </a:pPr>
            <a:r>
              <a:rPr lang="de-DE" sz="1800" dirty="0"/>
              <a:t>→Augenheilkunde, HNO fallen weitgehend in die innere Medizin,</a:t>
            </a:r>
          </a:p>
          <a:p>
            <a:pPr marL="137160" indent="0">
              <a:buNone/>
            </a:pPr>
            <a:r>
              <a:rPr lang="de-DE" sz="1800" dirty="0"/>
              <a:t>→ Psychiatrie, Psychologie sind keine chinesischen Disziplinen: die chinesische Medizin </a:t>
            </a:r>
            <a:r>
              <a:rPr lang="de-DE" sz="1800" b="1" dirty="0">
                <a:solidFill>
                  <a:srgbClr val="0000FF"/>
                </a:solidFill>
              </a:rPr>
              <a:t>ist psychosomatische Medizin</a:t>
            </a:r>
          </a:p>
          <a:p>
            <a:pPr marL="137160" indent="0">
              <a:buNone/>
            </a:pPr>
            <a:endParaRPr lang="de-DE" sz="1800" dirty="0"/>
          </a:p>
          <a:p>
            <a:pPr marL="137160" indent="0">
              <a:buNone/>
            </a:pPr>
            <a:r>
              <a:rPr lang="de-DE" sz="1800" b="1" dirty="0"/>
              <a:t>Anatomie</a:t>
            </a:r>
          </a:p>
          <a:p>
            <a:pPr marL="137160" indent="0">
              <a:buNone/>
            </a:pPr>
            <a:r>
              <a:rPr lang="de-DE" sz="1800" dirty="0"/>
              <a:t>Ohne Bedeutung für Medizintheorien (Ausnahme: Niere)</a:t>
            </a:r>
          </a:p>
          <a:p>
            <a:pPr marL="137160" indent="0">
              <a:buNone/>
            </a:pPr>
            <a:r>
              <a:rPr lang="de-DE" sz="1800" dirty="0"/>
              <a:t> </a:t>
            </a:r>
          </a:p>
        </p:txBody>
      </p:sp>
      <p:sp>
        <p:nvSpPr>
          <p:cNvPr id="4" name="Datumsplatzhalter 3">
            <a:extLst>
              <a:ext uri="{FF2B5EF4-FFF2-40B4-BE49-F238E27FC236}">
                <a16:creationId xmlns:a16="http://schemas.microsoft.com/office/drawing/2014/main" id="{65526901-AFC3-433F-AA36-835A2D49510B}"/>
              </a:ext>
            </a:extLst>
          </p:cNvPr>
          <p:cNvSpPr>
            <a:spLocks noGrp="1"/>
          </p:cNvSpPr>
          <p:nvPr>
            <p:ph type="dt" sz="half" idx="10"/>
          </p:nvPr>
        </p:nvSpPr>
        <p:spPr/>
        <p:txBody>
          <a:bodyPr/>
          <a:lstStyle/>
          <a:p>
            <a:r>
              <a:rPr lang="de-DE" dirty="0"/>
              <a:t>2020</a:t>
            </a:r>
            <a:endParaRPr lang="en-GB" dirty="0"/>
          </a:p>
        </p:txBody>
      </p:sp>
      <p:sp>
        <p:nvSpPr>
          <p:cNvPr id="5" name="Fußzeilenplatzhalter 4">
            <a:extLst>
              <a:ext uri="{FF2B5EF4-FFF2-40B4-BE49-F238E27FC236}">
                <a16:creationId xmlns:a16="http://schemas.microsoft.com/office/drawing/2014/main" id="{BE648047-5630-4110-AAA4-18A5CB7E21D3}"/>
              </a:ext>
            </a:extLst>
          </p:cNvPr>
          <p:cNvSpPr>
            <a:spLocks noGrp="1"/>
          </p:cNvSpPr>
          <p:nvPr>
            <p:ph type="ftr" sz="quarter" idx="11"/>
          </p:nvPr>
        </p:nvSpPr>
        <p:spPr/>
        <p:txBody>
          <a:bodyPr/>
          <a:lstStyle/>
          <a:p>
            <a:r>
              <a:rPr lang="de-DE"/>
              <a:t>Dr. Andrea-Mercedes Riegel</a:t>
            </a:r>
          </a:p>
        </p:txBody>
      </p:sp>
      <p:sp>
        <p:nvSpPr>
          <p:cNvPr id="6" name="Foliennummernplatzhalter 5">
            <a:extLst>
              <a:ext uri="{FF2B5EF4-FFF2-40B4-BE49-F238E27FC236}">
                <a16:creationId xmlns:a16="http://schemas.microsoft.com/office/drawing/2014/main" id="{C7B47FBF-9762-4D65-9A38-44E9E91B0D16}"/>
              </a:ext>
            </a:extLst>
          </p:cNvPr>
          <p:cNvSpPr>
            <a:spLocks noGrp="1"/>
          </p:cNvSpPr>
          <p:nvPr>
            <p:ph type="sldNum" sz="quarter" idx="12"/>
          </p:nvPr>
        </p:nvSpPr>
        <p:spPr/>
        <p:txBody>
          <a:bodyPr/>
          <a:lstStyle/>
          <a:p>
            <a:fld id="{EA617F0A-0CE0-48C4-A447-71F4570C7096}" type="slidenum">
              <a:rPr lang="de-DE" smtClean="0"/>
              <a:pPr/>
              <a:t>13</a:t>
            </a:fld>
            <a:endParaRPr lang="de-DE"/>
          </a:p>
        </p:txBody>
      </p:sp>
    </p:spTree>
    <p:extLst>
      <p:ext uri="{BB962C8B-B14F-4D97-AF65-F5344CB8AC3E}">
        <p14:creationId xmlns:p14="http://schemas.microsoft.com/office/powerpoint/2010/main" val="1633867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19D79-5B84-4036-8D21-AADB5D19C8CB}"/>
              </a:ext>
            </a:extLst>
          </p:cNvPr>
          <p:cNvSpPr>
            <a:spLocks noGrp="1"/>
          </p:cNvSpPr>
          <p:nvPr>
            <p:ph type="title"/>
          </p:nvPr>
        </p:nvSpPr>
        <p:spPr/>
        <p:txBody>
          <a:bodyPr>
            <a:normAutofit/>
          </a:bodyPr>
          <a:lstStyle/>
          <a:p>
            <a:r>
              <a:rPr lang="de-DE" sz="2400" dirty="0"/>
              <a:t>Gesundheit in der chinesischen Medizin</a:t>
            </a:r>
          </a:p>
        </p:txBody>
      </p:sp>
      <p:sp>
        <p:nvSpPr>
          <p:cNvPr id="3" name="Inhaltsplatzhalter 2">
            <a:extLst>
              <a:ext uri="{FF2B5EF4-FFF2-40B4-BE49-F238E27FC236}">
                <a16:creationId xmlns:a16="http://schemas.microsoft.com/office/drawing/2014/main" id="{A7095389-98AE-4F51-8040-4E07F9816B52}"/>
              </a:ext>
            </a:extLst>
          </p:cNvPr>
          <p:cNvSpPr>
            <a:spLocks noGrp="1"/>
          </p:cNvSpPr>
          <p:nvPr>
            <p:ph idx="1"/>
          </p:nvPr>
        </p:nvSpPr>
        <p:spPr/>
        <p:txBody>
          <a:bodyPr>
            <a:normAutofit/>
          </a:bodyPr>
          <a:lstStyle/>
          <a:p>
            <a:pPr marL="137160" indent="0" algn="ctr">
              <a:buNone/>
            </a:pPr>
            <a:r>
              <a:rPr lang="de-DE" sz="1800" b="1" dirty="0">
                <a:solidFill>
                  <a:srgbClr val="FF0000"/>
                </a:solidFill>
              </a:rPr>
              <a:t>Harmonie </a:t>
            </a:r>
            <a:r>
              <a:rPr lang="zh-CN" altLang="de-DE" sz="1800" b="1" dirty="0">
                <a:solidFill>
                  <a:srgbClr val="FF0000"/>
                </a:solidFill>
              </a:rPr>
              <a:t>和</a:t>
            </a:r>
            <a:endParaRPr lang="de-DE" altLang="zh-CN" sz="1800" b="1" dirty="0">
              <a:solidFill>
                <a:srgbClr val="FF0000"/>
              </a:solidFill>
            </a:endParaRPr>
          </a:p>
          <a:p>
            <a:pPr marL="137160" indent="0" algn="ctr">
              <a:buNone/>
            </a:pPr>
            <a:r>
              <a:rPr lang="zh-CN" altLang="zh-CN" sz="1800" dirty="0"/>
              <a:t>↓</a:t>
            </a:r>
            <a:endParaRPr lang="de-DE" altLang="zh-CN" sz="1800" dirty="0"/>
          </a:p>
          <a:p>
            <a:pPr marL="137160" indent="0" algn="ctr">
              <a:buNone/>
            </a:pPr>
            <a:endParaRPr lang="de-DE" sz="1800" dirty="0"/>
          </a:p>
          <a:p>
            <a:pPr marL="137160" indent="0" algn="ctr">
              <a:buNone/>
            </a:pPr>
            <a:r>
              <a:rPr lang="de-DE" sz="1800" dirty="0"/>
              <a:t>Yin und Yang</a:t>
            </a:r>
          </a:p>
          <a:p>
            <a:pPr marL="137160" indent="0" algn="ctr">
              <a:buNone/>
            </a:pPr>
            <a:endParaRPr lang="de-DE" sz="1800" dirty="0"/>
          </a:p>
          <a:p>
            <a:pPr marL="137160" indent="0" algn="ctr">
              <a:buNone/>
            </a:pPr>
            <a:r>
              <a:rPr lang="de-DE" sz="1800" dirty="0"/>
              <a:t> ↓</a:t>
            </a:r>
          </a:p>
          <a:p>
            <a:pPr marL="137160" indent="0" algn="ctr">
              <a:buNone/>
            </a:pPr>
            <a:endParaRPr lang="de-DE" sz="1800" dirty="0"/>
          </a:p>
          <a:p>
            <a:pPr marL="137160" indent="0" algn="ctr">
              <a:buNone/>
            </a:pPr>
            <a:r>
              <a:rPr lang="de-DE" sz="1800" dirty="0"/>
              <a:t>Zusammenspiel der Innenorgane</a:t>
            </a:r>
          </a:p>
          <a:p>
            <a:pPr marL="137160" indent="0" algn="ctr">
              <a:buNone/>
            </a:pPr>
            <a:r>
              <a:rPr lang="de-DE" sz="1800" dirty="0"/>
              <a:t>↓</a:t>
            </a:r>
          </a:p>
          <a:p>
            <a:pPr marL="137160" indent="0" algn="ctr">
              <a:buNone/>
            </a:pPr>
            <a:endParaRPr lang="de-DE" sz="1800" dirty="0"/>
          </a:p>
          <a:p>
            <a:pPr marL="137160" indent="0" algn="ctr">
              <a:buNone/>
            </a:pPr>
            <a:r>
              <a:rPr lang="de-DE" sz="1800" dirty="0"/>
              <a:t>Fluss von Qi und Blut  (Leitbahnen)</a:t>
            </a:r>
          </a:p>
          <a:p>
            <a:pPr marL="137160" indent="0" algn="ctr">
              <a:buNone/>
            </a:pPr>
            <a:r>
              <a:rPr lang="de-DE" sz="1800" dirty="0"/>
              <a:t>↓</a:t>
            </a:r>
          </a:p>
          <a:p>
            <a:pPr marL="137160" indent="0" algn="ctr">
              <a:buNone/>
            </a:pPr>
            <a:r>
              <a:rPr lang="de-DE" sz="1800" dirty="0"/>
              <a:t>Emotionen</a:t>
            </a:r>
          </a:p>
        </p:txBody>
      </p:sp>
      <p:sp>
        <p:nvSpPr>
          <p:cNvPr id="4" name="Datumsplatzhalter 3">
            <a:extLst>
              <a:ext uri="{FF2B5EF4-FFF2-40B4-BE49-F238E27FC236}">
                <a16:creationId xmlns:a16="http://schemas.microsoft.com/office/drawing/2014/main" id="{866BD94E-0BCD-4A33-A6EF-B80B9FACEE92}"/>
              </a:ext>
            </a:extLst>
          </p:cNvPr>
          <p:cNvSpPr>
            <a:spLocks noGrp="1"/>
          </p:cNvSpPr>
          <p:nvPr>
            <p:ph type="dt" sz="half" idx="10"/>
          </p:nvPr>
        </p:nvSpPr>
        <p:spPr/>
        <p:txBody>
          <a:bodyPr/>
          <a:lstStyle/>
          <a:p>
            <a:r>
              <a:rPr lang="de-DE" dirty="0"/>
              <a:t>2020</a:t>
            </a:r>
            <a:endParaRPr lang="en-GB" dirty="0"/>
          </a:p>
        </p:txBody>
      </p:sp>
      <p:sp>
        <p:nvSpPr>
          <p:cNvPr id="5" name="Fußzeilenplatzhalter 4">
            <a:extLst>
              <a:ext uri="{FF2B5EF4-FFF2-40B4-BE49-F238E27FC236}">
                <a16:creationId xmlns:a16="http://schemas.microsoft.com/office/drawing/2014/main" id="{8F311BBE-8E01-46E3-8B9A-9C19B2CACF65}"/>
              </a:ext>
            </a:extLst>
          </p:cNvPr>
          <p:cNvSpPr>
            <a:spLocks noGrp="1"/>
          </p:cNvSpPr>
          <p:nvPr>
            <p:ph type="ftr" sz="quarter" idx="11"/>
          </p:nvPr>
        </p:nvSpPr>
        <p:spPr/>
        <p:txBody>
          <a:bodyPr/>
          <a:lstStyle/>
          <a:p>
            <a:r>
              <a:rPr lang="de-DE"/>
              <a:t>Dr. Andrea-Mercedes Riegel</a:t>
            </a:r>
          </a:p>
        </p:txBody>
      </p:sp>
      <p:sp>
        <p:nvSpPr>
          <p:cNvPr id="6" name="Foliennummernplatzhalter 5">
            <a:extLst>
              <a:ext uri="{FF2B5EF4-FFF2-40B4-BE49-F238E27FC236}">
                <a16:creationId xmlns:a16="http://schemas.microsoft.com/office/drawing/2014/main" id="{B4C15DF1-826A-4FC3-B6B8-757144CC25FD}"/>
              </a:ext>
            </a:extLst>
          </p:cNvPr>
          <p:cNvSpPr>
            <a:spLocks noGrp="1"/>
          </p:cNvSpPr>
          <p:nvPr>
            <p:ph type="sldNum" sz="quarter" idx="12"/>
          </p:nvPr>
        </p:nvSpPr>
        <p:spPr/>
        <p:txBody>
          <a:bodyPr/>
          <a:lstStyle/>
          <a:p>
            <a:fld id="{EA617F0A-0CE0-48C4-A447-71F4570C7096}" type="slidenum">
              <a:rPr lang="de-DE" smtClean="0"/>
              <a:pPr/>
              <a:t>14</a:t>
            </a:fld>
            <a:endParaRPr lang="de-DE"/>
          </a:p>
        </p:txBody>
      </p:sp>
    </p:spTree>
    <p:extLst>
      <p:ext uri="{BB962C8B-B14F-4D97-AF65-F5344CB8AC3E}">
        <p14:creationId xmlns:p14="http://schemas.microsoft.com/office/powerpoint/2010/main" val="828075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FB593-27B0-4D27-9C24-8E690F78C9B0}"/>
              </a:ext>
            </a:extLst>
          </p:cNvPr>
          <p:cNvSpPr>
            <a:spLocks noGrp="1"/>
          </p:cNvSpPr>
          <p:nvPr>
            <p:ph type="title"/>
          </p:nvPr>
        </p:nvSpPr>
        <p:spPr/>
        <p:txBody>
          <a:bodyPr>
            <a:normAutofit/>
          </a:bodyPr>
          <a:lstStyle/>
          <a:p>
            <a:r>
              <a:rPr lang="de-DE" sz="2400" dirty="0"/>
              <a:t>Was macht krank?</a:t>
            </a:r>
          </a:p>
        </p:txBody>
      </p:sp>
      <p:sp>
        <p:nvSpPr>
          <p:cNvPr id="3" name="Inhaltsplatzhalter 2">
            <a:extLst>
              <a:ext uri="{FF2B5EF4-FFF2-40B4-BE49-F238E27FC236}">
                <a16:creationId xmlns:a16="http://schemas.microsoft.com/office/drawing/2014/main" id="{9DF22A30-2A79-43BF-BDEA-F22A27CEA3F2}"/>
              </a:ext>
            </a:extLst>
          </p:cNvPr>
          <p:cNvSpPr>
            <a:spLocks noGrp="1"/>
          </p:cNvSpPr>
          <p:nvPr>
            <p:ph idx="1"/>
          </p:nvPr>
        </p:nvSpPr>
        <p:spPr/>
        <p:txBody>
          <a:bodyPr/>
          <a:lstStyle/>
          <a:p>
            <a:pPr marL="137160" indent="0">
              <a:buNone/>
            </a:pPr>
            <a:r>
              <a:rPr lang="de-DE" sz="1800" b="1" dirty="0"/>
              <a:t>Faktoren, welche die Harmonie stören</a:t>
            </a:r>
          </a:p>
          <a:p>
            <a:pPr marL="137160" indent="0">
              <a:buNone/>
            </a:pPr>
            <a:endParaRPr lang="de-DE" sz="1800" b="1" dirty="0"/>
          </a:p>
          <a:p>
            <a:pPr marL="137160" indent="0">
              <a:buNone/>
            </a:pPr>
            <a:r>
              <a:rPr lang="de-DE" sz="1800" b="1" dirty="0"/>
              <a:t>Pathogene Faktoren, die bei schwacher Immunabwehr von außen eindringen</a:t>
            </a:r>
          </a:p>
          <a:p>
            <a:pPr>
              <a:buFontTx/>
              <a:buChar char="-"/>
            </a:pPr>
            <a:r>
              <a:rPr lang="de-DE" sz="1800" b="1" dirty="0"/>
              <a:t>oder im Innern entstehen </a:t>
            </a:r>
          </a:p>
          <a:p>
            <a:pPr>
              <a:buFontTx/>
              <a:buChar char="-"/>
            </a:pPr>
            <a:r>
              <a:rPr lang="de-DE" sz="1800" b="1" dirty="0"/>
              <a:t>sowie falscher Lebensstil.</a:t>
            </a:r>
          </a:p>
          <a:p>
            <a:pPr marL="137160" indent="0">
              <a:buNone/>
            </a:pPr>
            <a:endParaRPr lang="de-DE" sz="1800" b="1" dirty="0"/>
          </a:p>
          <a:p>
            <a:pPr marL="137160" indent="0">
              <a:buNone/>
            </a:pPr>
            <a:r>
              <a:rPr lang="de-DE" sz="1800" dirty="0"/>
              <a:t>Sie leiten sich aus den saisonalen Witterungsverhältnisse ab; sie sind daher Bilder, die sich aus den Charakteristika der saisonalen Witterungseinflüsse ableiten. </a:t>
            </a:r>
          </a:p>
          <a:p>
            <a:endParaRPr lang="de-DE" dirty="0"/>
          </a:p>
        </p:txBody>
      </p:sp>
      <p:sp>
        <p:nvSpPr>
          <p:cNvPr id="4" name="Datumsplatzhalter 3">
            <a:extLst>
              <a:ext uri="{FF2B5EF4-FFF2-40B4-BE49-F238E27FC236}">
                <a16:creationId xmlns:a16="http://schemas.microsoft.com/office/drawing/2014/main" id="{DF9F4E83-0525-4C1E-9DCA-CA37D5495424}"/>
              </a:ext>
            </a:extLst>
          </p:cNvPr>
          <p:cNvSpPr>
            <a:spLocks noGrp="1"/>
          </p:cNvSpPr>
          <p:nvPr>
            <p:ph type="dt" sz="half" idx="10"/>
          </p:nvPr>
        </p:nvSpPr>
        <p:spPr/>
        <p:txBody>
          <a:bodyPr/>
          <a:lstStyle/>
          <a:p>
            <a:endParaRPr lang="en-GB" dirty="0"/>
          </a:p>
        </p:txBody>
      </p:sp>
      <p:sp>
        <p:nvSpPr>
          <p:cNvPr id="5" name="Fußzeilenplatzhalter 4">
            <a:extLst>
              <a:ext uri="{FF2B5EF4-FFF2-40B4-BE49-F238E27FC236}">
                <a16:creationId xmlns:a16="http://schemas.microsoft.com/office/drawing/2014/main" id="{1DCD147B-119C-4E63-9556-B342426A61D4}"/>
              </a:ext>
            </a:extLst>
          </p:cNvPr>
          <p:cNvSpPr>
            <a:spLocks noGrp="1"/>
          </p:cNvSpPr>
          <p:nvPr>
            <p:ph type="ftr" sz="quarter" idx="11"/>
          </p:nvPr>
        </p:nvSpPr>
        <p:spPr/>
        <p:txBody>
          <a:bodyPr/>
          <a:lstStyle/>
          <a:p>
            <a:r>
              <a:rPr lang="de-DE"/>
              <a:t>Dr. Andrea-Mercedes Riegel</a:t>
            </a:r>
          </a:p>
        </p:txBody>
      </p:sp>
      <p:sp>
        <p:nvSpPr>
          <p:cNvPr id="6" name="Foliennummernplatzhalter 5">
            <a:extLst>
              <a:ext uri="{FF2B5EF4-FFF2-40B4-BE49-F238E27FC236}">
                <a16:creationId xmlns:a16="http://schemas.microsoft.com/office/drawing/2014/main" id="{19FB433A-17DC-42E8-A8D9-1D854A9106C5}"/>
              </a:ext>
            </a:extLst>
          </p:cNvPr>
          <p:cNvSpPr>
            <a:spLocks noGrp="1"/>
          </p:cNvSpPr>
          <p:nvPr>
            <p:ph type="sldNum" sz="quarter" idx="12"/>
          </p:nvPr>
        </p:nvSpPr>
        <p:spPr/>
        <p:txBody>
          <a:bodyPr/>
          <a:lstStyle/>
          <a:p>
            <a:fld id="{EA617F0A-0CE0-48C4-A447-71F4570C7096}" type="slidenum">
              <a:rPr lang="de-DE" smtClean="0"/>
              <a:pPr/>
              <a:t>15</a:t>
            </a:fld>
            <a:endParaRPr lang="de-DE"/>
          </a:p>
        </p:txBody>
      </p:sp>
    </p:spTree>
    <p:extLst>
      <p:ext uri="{BB962C8B-B14F-4D97-AF65-F5344CB8AC3E}">
        <p14:creationId xmlns:p14="http://schemas.microsoft.com/office/powerpoint/2010/main" val="101286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1278E1-01C9-42ED-B6AF-A2CA125874E3}"/>
              </a:ext>
            </a:extLst>
          </p:cNvPr>
          <p:cNvSpPr>
            <a:spLocks noGrp="1"/>
          </p:cNvSpPr>
          <p:nvPr>
            <p:ph type="title"/>
          </p:nvPr>
        </p:nvSpPr>
        <p:spPr/>
        <p:txBody>
          <a:bodyPr>
            <a:normAutofit/>
          </a:bodyPr>
          <a:lstStyle/>
          <a:p>
            <a:r>
              <a:rPr lang="de-DE" sz="2400" dirty="0"/>
              <a:t>Krankmachende Faktoren</a:t>
            </a:r>
          </a:p>
        </p:txBody>
      </p:sp>
      <p:sp>
        <p:nvSpPr>
          <p:cNvPr id="3" name="Inhaltsplatzhalter 2">
            <a:extLst>
              <a:ext uri="{FF2B5EF4-FFF2-40B4-BE49-F238E27FC236}">
                <a16:creationId xmlns:a16="http://schemas.microsoft.com/office/drawing/2014/main" id="{283A9473-B6B3-4220-9BD9-2494EA194574}"/>
              </a:ext>
            </a:extLst>
          </p:cNvPr>
          <p:cNvSpPr>
            <a:spLocks noGrp="1"/>
          </p:cNvSpPr>
          <p:nvPr>
            <p:ph idx="1"/>
          </p:nvPr>
        </p:nvSpPr>
        <p:spPr/>
        <p:txBody>
          <a:bodyPr>
            <a:normAutofit/>
          </a:bodyPr>
          <a:lstStyle/>
          <a:p>
            <a:pPr marL="137160" indent="0" algn="ctr">
              <a:buNone/>
            </a:pPr>
            <a:r>
              <a:rPr lang="de-DE" sz="1800" dirty="0"/>
              <a:t>Hitze/Feuer</a:t>
            </a:r>
          </a:p>
          <a:p>
            <a:pPr marL="137160" indent="0" algn="ctr">
              <a:buNone/>
            </a:pPr>
            <a:endParaRPr lang="de-DE" sz="1800" dirty="0"/>
          </a:p>
          <a:p>
            <a:pPr marL="137160" indent="0" algn="ctr">
              <a:buNone/>
            </a:pPr>
            <a:r>
              <a:rPr lang="de-DE" sz="1800" dirty="0"/>
              <a:t>Kälte</a:t>
            </a:r>
          </a:p>
          <a:p>
            <a:pPr marL="137160" indent="0" algn="ctr">
              <a:buNone/>
            </a:pPr>
            <a:endParaRPr lang="de-DE" sz="1800" dirty="0"/>
          </a:p>
          <a:p>
            <a:pPr marL="137160" indent="0" algn="ctr">
              <a:buNone/>
            </a:pPr>
            <a:r>
              <a:rPr lang="de-DE" sz="1800" dirty="0"/>
              <a:t>Wind</a:t>
            </a:r>
          </a:p>
          <a:p>
            <a:pPr marL="137160" indent="0" algn="ctr">
              <a:buNone/>
            </a:pPr>
            <a:endParaRPr lang="de-DE" sz="1800" dirty="0"/>
          </a:p>
          <a:p>
            <a:pPr marL="137160" indent="0" algn="ctr">
              <a:buNone/>
            </a:pPr>
            <a:r>
              <a:rPr lang="de-DE" sz="1800" dirty="0"/>
              <a:t>Trockenheit</a:t>
            </a:r>
          </a:p>
          <a:p>
            <a:pPr marL="137160" indent="0" algn="ctr">
              <a:buNone/>
            </a:pPr>
            <a:endParaRPr lang="de-DE" sz="1800" dirty="0"/>
          </a:p>
          <a:p>
            <a:pPr marL="137160" indent="0" algn="ctr">
              <a:buNone/>
            </a:pPr>
            <a:r>
              <a:rPr lang="de-DE" sz="1800" dirty="0"/>
              <a:t>Feuchtigkeit/Nässe</a:t>
            </a:r>
          </a:p>
          <a:p>
            <a:pPr marL="137160" indent="0" algn="ctr">
              <a:buNone/>
            </a:pPr>
            <a:endParaRPr lang="de-DE" sz="1800" dirty="0"/>
          </a:p>
          <a:p>
            <a:pPr marL="137160" indent="0" algn="ctr">
              <a:buNone/>
            </a:pPr>
            <a:r>
              <a:rPr lang="de-DE" sz="1800" dirty="0"/>
              <a:t>Schleim</a:t>
            </a:r>
          </a:p>
          <a:p>
            <a:pPr marL="137160" indent="0" algn="ctr">
              <a:buNone/>
            </a:pPr>
            <a:endParaRPr lang="de-DE" sz="1800" dirty="0"/>
          </a:p>
          <a:p>
            <a:pPr marL="137160" indent="0" algn="ctr">
              <a:buNone/>
            </a:pPr>
            <a:endParaRPr lang="de-DE" sz="1800" dirty="0"/>
          </a:p>
          <a:p>
            <a:pPr marL="137160" indent="0">
              <a:buNone/>
            </a:pPr>
            <a:endParaRPr lang="de-DE" sz="1800" dirty="0"/>
          </a:p>
          <a:p>
            <a:pPr marL="137160" indent="0">
              <a:buNone/>
            </a:pPr>
            <a:endParaRPr lang="de-DE" sz="1800" dirty="0"/>
          </a:p>
        </p:txBody>
      </p:sp>
      <p:sp>
        <p:nvSpPr>
          <p:cNvPr id="4" name="Datumsplatzhalter 3">
            <a:extLst>
              <a:ext uri="{FF2B5EF4-FFF2-40B4-BE49-F238E27FC236}">
                <a16:creationId xmlns:a16="http://schemas.microsoft.com/office/drawing/2014/main" id="{BCFDA601-7C5F-49EB-A576-987B4AA627FB}"/>
              </a:ext>
            </a:extLst>
          </p:cNvPr>
          <p:cNvSpPr>
            <a:spLocks noGrp="1"/>
          </p:cNvSpPr>
          <p:nvPr>
            <p:ph type="dt" sz="half" idx="10"/>
          </p:nvPr>
        </p:nvSpPr>
        <p:spPr/>
        <p:txBody>
          <a:bodyPr/>
          <a:lstStyle/>
          <a:p>
            <a:r>
              <a:rPr lang="de-DE" dirty="0"/>
              <a:t>2020</a:t>
            </a:r>
            <a:endParaRPr lang="en-GB" dirty="0"/>
          </a:p>
        </p:txBody>
      </p:sp>
      <p:sp>
        <p:nvSpPr>
          <p:cNvPr id="5" name="Fußzeilenplatzhalter 4">
            <a:extLst>
              <a:ext uri="{FF2B5EF4-FFF2-40B4-BE49-F238E27FC236}">
                <a16:creationId xmlns:a16="http://schemas.microsoft.com/office/drawing/2014/main" id="{DC5A18C8-5CCB-4B0B-A762-9C7800216F9A}"/>
              </a:ext>
            </a:extLst>
          </p:cNvPr>
          <p:cNvSpPr>
            <a:spLocks noGrp="1"/>
          </p:cNvSpPr>
          <p:nvPr>
            <p:ph type="ftr" sz="quarter" idx="11"/>
          </p:nvPr>
        </p:nvSpPr>
        <p:spPr/>
        <p:txBody>
          <a:bodyPr/>
          <a:lstStyle/>
          <a:p>
            <a:r>
              <a:rPr lang="de-DE"/>
              <a:t>Dr. Andrea-Mercedes Riegel</a:t>
            </a:r>
          </a:p>
        </p:txBody>
      </p:sp>
      <p:sp>
        <p:nvSpPr>
          <p:cNvPr id="6" name="Foliennummernplatzhalter 5">
            <a:extLst>
              <a:ext uri="{FF2B5EF4-FFF2-40B4-BE49-F238E27FC236}">
                <a16:creationId xmlns:a16="http://schemas.microsoft.com/office/drawing/2014/main" id="{CEA929DC-0F9C-4956-BE6F-1661868E9839}"/>
              </a:ext>
            </a:extLst>
          </p:cNvPr>
          <p:cNvSpPr>
            <a:spLocks noGrp="1"/>
          </p:cNvSpPr>
          <p:nvPr>
            <p:ph type="sldNum" sz="quarter" idx="12"/>
          </p:nvPr>
        </p:nvSpPr>
        <p:spPr/>
        <p:txBody>
          <a:bodyPr/>
          <a:lstStyle/>
          <a:p>
            <a:fld id="{EA617F0A-0CE0-48C4-A447-71F4570C7096}" type="slidenum">
              <a:rPr lang="de-DE" smtClean="0"/>
              <a:pPr/>
              <a:t>16</a:t>
            </a:fld>
            <a:endParaRPr lang="de-DE"/>
          </a:p>
        </p:txBody>
      </p:sp>
    </p:spTree>
    <p:extLst>
      <p:ext uri="{BB962C8B-B14F-4D97-AF65-F5344CB8AC3E}">
        <p14:creationId xmlns:p14="http://schemas.microsoft.com/office/powerpoint/2010/main" val="468734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normAutofit/>
          </a:bodyPr>
          <a:lstStyle/>
          <a:p>
            <a:r>
              <a:rPr lang="de-DE" sz="2400" dirty="0"/>
              <a:t>Wind als pathogener Faktor</a:t>
            </a:r>
          </a:p>
        </p:txBody>
      </p:sp>
      <p:sp>
        <p:nvSpPr>
          <p:cNvPr id="4" name="Datumsplatzhalter 3"/>
          <p:cNvSpPr>
            <a:spLocks noGrp="1"/>
          </p:cNvSpPr>
          <p:nvPr>
            <p:ph type="dt" sz="half" idx="10"/>
          </p:nvPr>
        </p:nvSpPr>
        <p:spPr/>
        <p:txBody>
          <a:bodyPr/>
          <a:lstStyle/>
          <a:p>
            <a:r>
              <a:rPr lang="de-DE" dirty="0"/>
              <a:t>2020</a:t>
            </a:r>
            <a:endParaRPr lang="en-GB" dirty="0"/>
          </a:p>
        </p:txBody>
      </p:sp>
      <p:sp>
        <p:nvSpPr>
          <p:cNvPr id="6" name="Foliennummernplatzhalter 5"/>
          <p:cNvSpPr>
            <a:spLocks noGrp="1"/>
          </p:cNvSpPr>
          <p:nvPr>
            <p:ph type="sldNum" sz="quarter" idx="12"/>
          </p:nvPr>
        </p:nvSpPr>
        <p:spPr/>
        <p:txBody>
          <a:bodyPr/>
          <a:lstStyle/>
          <a:p>
            <a:fld id="{EA617F0A-0CE0-48C4-A447-71F4570C7096}" type="slidenum">
              <a:rPr lang="de-DE" smtClean="0"/>
              <a:pPr/>
              <a:t>17</a:t>
            </a:fld>
            <a:endParaRPr lang="de-DE"/>
          </a:p>
        </p:txBody>
      </p:sp>
      <p:pic>
        <p:nvPicPr>
          <p:cNvPr id="1026" name="Picture 2"/>
          <p:cNvPicPr>
            <a:picLocks noGrp="1" noChangeAspect="1" noChangeArrowheads="1"/>
          </p:cNvPicPr>
          <p:nvPr>
            <p:ph idx="1"/>
          </p:nvPr>
        </p:nvPicPr>
        <p:blipFill>
          <a:blip r:embed="rId2" cstate="print"/>
          <a:srcRect/>
          <a:stretch>
            <a:fillRect/>
          </a:stretch>
        </p:blipFill>
        <p:spPr bwMode="auto">
          <a:xfrm>
            <a:off x="287524" y="1052736"/>
            <a:ext cx="8549819" cy="5328592"/>
          </a:xfrm>
          <a:prstGeom prst="rect">
            <a:avLst/>
          </a:prstGeom>
          <a:noFill/>
          <a:ln w="9525">
            <a:noFill/>
            <a:miter lim="800000"/>
            <a:headEnd/>
            <a:tailEnd/>
          </a:ln>
        </p:spPr>
      </p:pic>
      <p:sp>
        <p:nvSpPr>
          <p:cNvPr id="7" name="Fußzeilenplatzhalter 4"/>
          <p:cNvSpPr>
            <a:spLocks noGrp="1"/>
          </p:cNvSpPr>
          <p:nvPr>
            <p:ph type="ftr" sz="quarter" idx="11"/>
          </p:nvPr>
        </p:nvSpPr>
        <p:spPr>
          <a:xfrm>
            <a:off x="3124200" y="6356350"/>
            <a:ext cx="2895600" cy="365125"/>
          </a:xfrm>
          <a:noFill/>
        </p:spPr>
        <p:txBody>
          <a:bodyPr/>
          <a:lstStyle>
            <a:lvl1pPr>
              <a:defRPr b="1"/>
            </a:lvl1pPr>
          </a:lstStyle>
          <a:p>
            <a:r>
              <a:rPr lang="de-DE" dirty="0"/>
              <a:t>Dr. Dr. Andrea Mercedes Riegel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E63B61-9553-4300-9944-E54AABC0BBAC}"/>
              </a:ext>
            </a:extLst>
          </p:cNvPr>
          <p:cNvSpPr>
            <a:spLocks noGrp="1"/>
          </p:cNvSpPr>
          <p:nvPr>
            <p:ph type="title"/>
          </p:nvPr>
        </p:nvSpPr>
        <p:spPr/>
        <p:txBody>
          <a:bodyPr>
            <a:normAutofit/>
          </a:bodyPr>
          <a:lstStyle/>
          <a:p>
            <a:r>
              <a:rPr lang="de-DE" sz="2400" dirty="0"/>
              <a:t>In der TCM-Praxis</a:t>
            </a:r>
          </a:p>
        </p:txBody>
      </p:sp>
      <p:sp>
        <p:nvSpPr>
          <p:cNvPr id="4" name="Datumsplatzhalter 3">
            <a:extLst>
              <a:ext uri="{FF2B5EF4-FFF2-40B4-BE49-F238E27FC236}">
                <a16:creationId xmlns:a16="http://schemas.microsoft.com/office/drawing/2014/main" id="{9E86DAC0-39BB-464D-8DDA-79281042890E}"/>
              </a:ext>
            </a:extLst>
          </p:cNvPr>
          <p:cNvSpPr>
            <a:spLocks noGrp="1"/>
          </p:cNvSpPr>
          <p:nvPr>
            <p:ph type="dt" sz="half" idx="10"/>
          </p:nvPr>
        </p:nvSpPr>
        <p:spPr/>
        <p:txBody>
          <a:bodyPr/>
          <a:lstStyle/>
          <a:p>
            <a:r>
              <a:rPr lang="de-DE" dirty="0"/>
              <a:t>2020</a:t>
            </a:r>
            <a:endParaRPr lang="en-GB" dirty="0"/>
          </a:p>
        </p:txBody>
      </p:sp>
      <p:sp>
        <p:nvSpPr>
          <p:cNvPr id="5" name="Fußzeilenplatzhalter 4">
            <a:extLst>
              <a:ext uri="{FF2B5EF4-FFF2-40B4-BE49-F238E27FC236}">
                <a16:creationId xmlns:a16="http://schemas.microsoft.com/office/drawing/2014/main" id="{9ABB32EB-4A83-4939-B4DC-2AF8E91D22DF}"/>
              </a:ext>
            </a:extLst>
          </p:cNvPr>
          <p:cNvSpPr>
            <a:spLocks noGrp="1"/>
          </p:cNvSpPr>
          <p:nvPr>
            <p:ph type="ftr" sz="quarter" idx="11"/>
          </p:nvPr>
        </p:nvSpPr>
        <p:spPr/>
        <p:txBody>
          <a:bodyPr/>
          <a:lstStyle/>
          <a:p>
            <a:r>
              <a:rPr lang="de-DE"/>
              <a:t>Dr. Andrea-Mercedes Riegel</a:t>
            </a:r>
          </a:p>
        </p:txBody>
      </p:sp>
      <p:sp>
        <p:nvSpPr>
          <p:cNvPr id="6" name="Foliennummernplatzhalter 5">
            <a:extLst>
              <a:ext uri="{FF2B5EF4-FFF2-40B4-BE49-F238E27FC236}">
                <a16:creationId xmlns:a16="http://schemas.microsoft.com/office/drawing/2014/main" id="{8CF0CF7B-DB70-467E-ABFC-CCB4E7C1A6B2}"/>
              </a:ext>
            </a:extLst>
          </p:cNvPr>
          <p:cNvSpPr>
            <a:spLocks noGrp="1"/>
          </p:cNvSpPr>
          <p:nvPr>
            <p:ph type="sldNum" sz="quarter" idx="12"/>
          </p:nvPr>
        </p:nvSpPr>
        <p:spPr/>
        <p:txBody>
          <a:bodyPr/>
          <a:lstStyle/>
          <a:p>
            <a:fld id="{EA617F0A-0CE0-48C4-A447-71F4570C7096}" type="slidenum">
              <a:rPr lang="de-DE" smtClean="0"/>
              <a:pPr/>
              <a:t>18</a:t>
            </a:fld>
            <a:endParaRPr lang="de-DE"/>
          </a:p>
        </p:txBody>
      </p:sp>
      <p:sp>
        <p:nvSpPr>
          <p:cNvPr id="11" name="Inhaltsplatzhalter 10">
            <a:extLst>
              <a:ext uri="{FF2B5EF4-FFF2-40B4-BE49-F238E27FC236}">
                <a16:creationId xmlns:a16="http://schemas.microsoft.com/office/drawing/2014/main" id="{7185B539-2BD6-4D6B-B1F4-6EF2D87AED9A}"/>
              </a:ext>
            </a:extLst>
          </p:cNvPr>
          <p:cNvSpPr>
            <a:spLocks noGrp="1"/>
          </p:cNvSpPr>
          <p:nvPr>
            <p:ph idx="1"/>
          </p:nvPr>
        </p:nvSpPr>
        <p:spPr>
          <a:xfrm>
            <a:off x="457200" y="1600200"/>
            <a:ext cx="7467600" cy="2620888"/>
          </a:xfrm>
        </p:spPr>
        <p:txBody>
          <a:bodyPr>
            <a:normAutofit lnSpcReduction="10000"/>
          </a:bodyPr>
          <a:lstStyle/>
          <a:p>
            <a:pPr marL="137160" indent="0">
              <a:buNone/>
            </a:pPr>
            <a:r>
              <a:rPr lang="de-DE" sz="1800" dirty="0"/>
              <a:t>►Beobachtung</a:t>
            </a:r>
          </a:p>
          <a:p>
            <a:pPr marL="137160" indent="0">
              <a:buNone/>
            </a:pPr>
            <a:endParaRPr lang="de-DE" sz="1800" dirty="0"/>
          </a:p>
          <a:p>
            <a:pPr marL="137160" indent="0">
              <a:buNone/>
            </a:pPr>
            <a:r>
              <a:rPr lang="de-DE" sz="1800" dirty="0">
                <a:solidFill>
                  <a:srgbClr val="1A180F"/>
                </a:solidFill>
                <a:latin typeface="+mn-ea"/>
              </a:rPr>
              <a:t>►</a:t>
            </a:r>
            <a:r>
              <a:rPr lang="de-DE" sz="1800" dirty="0"/>
              <a:t>Frage: Was führt Sie zu mir? Was kann ich für Sie tun?</a:t>
            </a:r>
          </a:p>
          <a:p>
            <a:pPr marL="137160" indent="0">
              <a:buNone/>
            </a:pPr>
            <a:endParaRPr lang="de-DE" sz="1800" dirty="0"/>
          </a:p>
          <a:p>
            <a:pPr marL="137160" indent="0">
              <a:buNone/>
            </a:pPr>
            <a:r>
              <a:rPr lang="de-DE" sz="1800" dirty="0">
                <a:solidFill>
                  <a:srgbClr val="1A180F"/>
                </a:solidFill>
                <a:latin typeface="+mn-ea"/>
              </a:rPr>
              <a:t>►</a:t>
            </a:r>
            <a:r>
              <a:rPr lang="de-DE" sz="1800" dirty="0"/>
              <a:t>Spezielle Nachfragen, großer Fragekatalog</a:t>
            </a:r>
          </a:p>
          <a:p>
            <a:pPr marL="137160" indent="0">
              <a:buNone/>
            </a:pPr>
            <a:endParaRPr lang="de-DE" sz="1800" dirty="0"/>
          </a:p>
          <a:p>
            <a:pPr marL="137160" indent="0">
              <a:buNone/>
            </a:pPr>
            <a:r>
              <a:rPr lang="de-DE" sz="1800" dirty="0">
                <a:solidFill>
                  <a:srgbClr val="1A180F"/>
                </a:solidFill>
                <a:latin typeface="+mn-ea"/>
              </a:rPr>
              <a:t>►</a:t>
            </a:r>
            <a:r>
              <a:rPr lang="de-DE" sz="1800" dirty="0"/>
              <a:t>Pulstasten</a:t>
            </a:r>
          </a:p>
          <a:p>
            <a:pPr marL="137160" indent="0">
              <a:buNone/>
            </a:pPr>
            <a:r>
              <a:rPr lang="de-DE" sz="1800" dirty="0"/>
              <a:t>Zungenbeobachtung</a:t>
            </a:r>
          </a:p>
          <a:p>
            <a:pPr marL="137160" indent="0">
              <a:buNone/>
            </a:pPr>
            <a:endParaRPr lang="de-DE" sz="1800" dirty="0"/>
          </a:p>
          <a:p>
            <a:pPr marL="137160" indent="0">
              <a:buNone/>
            </a:pPr>
            <a:endParaRPr lang="de-DE" sz="1800" dirty="0"/>
          </a:p>
          <a:p>
            <a:pPr marL="137160" indent="0">
              <a:buNone/>
            </a:pPr>
            <a:endParaRPr lang="de-DE" sz="1800" dirty="0"/>
          </a:p>
        </p:txBody>
      </p:sp>
      <p:pic>
        <p:nvPicPr>
          <p:cNvPr id="12" name="Grafik 11">
            <a:extLst>
              <a:ext uri="{FF2B5EF4-FFF2-40B4-BE49-F238E27FC236}">
                <a16:creationId xmlns:a16="http://schemas.microsoft.com/office/drawing/2014/main" id="{833078F2-4B74-4F44-9205-FEE4C91671B4}"/>
              </a:ext>
            </a:extLst>
          </p:cNvPr>
          <p:cNvPicPr>
            <a:picLocks noChangeAspect="1"/>
          </p:cNvPicPr>
          <p:nvPr/>
        </p:nvPicPr>
        <p:blipFill>
          <a:blip r:embed="rId2"/>
          <a:stretch>
            <a:fillRect/>
          </a:stretch>
        </p:blipFill>
        <p:spPr>
          <a:xfrm>
            <a:off x="3143428" y="4205264"/>
            <a:ext cx="2857143" cy="1600000"/>
          </a:xfrm>
          <a:prstGeom prst="rect">
            <a:avLst/>
          </a:prstGeom>
        </p:spPr>
      </p:pic>
    </p:spTree>
    <p:extLst>
      <p:ext uri="{BB962C8B-B14F-4D97-AF65-F5344CB8AC3E}">
        <p14:creationId xmlns:p14="http://schemas.microsoft.com/office/powerpoint/2010/main" val="4294049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E89062-EB9E-42E6-802A-2D5DA7E12BFF}"/>
              </a:ext>
            </a:extLst>
          </p:cNvPr>
          <p:cNvSpPr>
            <a:spLocks noGrp="1"/>
          </p:cNvSpPr>
          <p:nvPr>
            <p:ph type="title"/>
          </p:nvPr>
        </p:nvSpPr>
        <p:spPr/>
        <p:txBody>
          <a:bodyPr>
            <a:normAutofit/>
          </a:bodyPr>
          <a:lstStyle/>
          <a:p>
            <a:r>
              <a:rPr lang="de-DE" sz="2400" dirty="0"/>
              <a:t>Diagnostik</a:t>
            </a:r>
          </a:p>
        </p:txBody>
      </p:sp>
      <p:sp>
        <p:nvSpPr>
          <p:cNvPr id="3" name="Inhaltsplatzhalter 2">
            <a:extLst>
              <a:ext uri="{FF2B5EF4-FFF2-40B4-BE49-F238E27FC236}">
                <a16:creationId xmlns:a16="http://schemas.microsoft.com/office/drawing/2014/main" id="{80CDE016-40D3-4A26-8568-77BCB6089DBE}"/>
              </a:ext>
            </a:extLst>
          </p:cNvPr>
          <p:cNvSpPr>
            <a:spLocks noGrp="1"/>
          </p:cNvSpPr>
          <p:nvPr>
            <p:ph idx="1"/>
          </p:nvPr>
        </p:nvSpPr>
        <p:spPr/>
        <p:txBody>
          <a:bodyPr>
            <a:normAutofit/>
          </a:bodyPr>
          <a:lstStyle/>
          <a:p>
            <a:pPr marL="137160" indent="0">
              <a:buNone/>
            </a:pPr>
            <a:r>
              <a:rPr lang="de-DE" sz="1800" b="1" dirty="0"/>
              <a:t>Beobachtung</a:t>
            </a:r>
            <a:r>
              <a:rPr lang="de-DE" sz="1800" dirty="0"/>
              <a:t>: Gang, Statur, Haar, Fingernägel, Gesichtsfarbe, Zunge</a:t>
            </a:r>
          </a:p>
          <a:p>
            <a:pPr marL="137160" indent="0">
              <a:buNone/>
            </a:pPr>
            <a:endParaRPr lang="de-DE" sz="1800" dirty="0"/>
          </a:p>
          <a:p>
            <a:pPr marL="137160" indent="0">
              <a:buNone/>
            </a:pPr>
            <a:r>
              <a:rPr lang="de-DE" sz="1800" b="1" dirty="0"/>
              <a:t>Hören/Riechen</a:t>
            </a:r>
            <a:r>
              <a:rPr lang="de-DE" sz="1800" dirty="0"/>
              <a:t>: Was sagt der Patient, wie sagt er es? </a:t>
            </a:r>
          </a:p>
          <a:p>
            <a:pPr marL="137160" indent="0">
              <a:buNone/>
            </a:pPr>
            <a:endParaRPr lang="de-DE" sz="1800" dirty="0"/>
          </a:p>
          <a:p>
            <a:pPr marL="137160" indent="0">
              <a:buNone/>
            </a:pPr>
            <a:r>
              <a:rPr lang="de-DE" sz="1800" b="1" dirty="0"/>
              <a:t>Fragen</a:t>
            </a:r>
            <a:r>
              <a:rPr lang="de-DE" sz="1800" dirty="0"/>
              <a:t>: Fragenkatalog, um den Gesamtzustand zu erkennen, Disharmonien im Organismus, Einordnungen von Symptomen zu treffen</a:t>
            </a:r>
          </a:p>
          <a:p>
            <a:pPr marL="137160" indent="0">
              <a:buNone/>
            </a:pPr>
            <a:endParaRPr lang="de-DE" sz="1800" dirty="0"/>
          </a:p>
          <a:p>
            <a:pPr marL="137160" indent="0">
              <a:buNone/>
            </a:pPr>
            <a:r>
              <a:rPr lang="de-DE" sz="1800" b="1" dirty="0"/>
              <a:t>Tasten</a:t>
            </a:r>
            <a:r>
              <a:rPr lang="de-DE" sz="1800" dirty="0"/>
              <a:t>: Ertasten von bestimmten Punkten am Körper (Zustimmungs- Alarmpunkte)</a:t>
            </a:r>
          </a:p>
          <a:p>
            <a:pPr marL="137160" indent="0">
              <a:buNone/>
            </a:pPr>
            <a:r>
              <a:rPr lang="de-DE" sz="1800" dirty="0"/>
              <a:t>Puls: Ertasten des </a:t>
            </a:r>
            <a:r>
              <a:rPr lang="de-DE" sz="1800" dirty="0" err="1"/>
              <a:t>Radialispulses</a:t>
            </a:r>
            <a:r>
              <a:rPr lang="de-DE" sz="1800" dirty="0"/>
              <a:t> an beiden Handgelenken an drei Stellen und in drei Tiefen</a:t>
            </a:r>
          </a:p>
          <a:p>
            <a:pPr marL="137160" indent="0">
              <a:buNone/>
            </a:pPr>
            <a:endParaRPr lang="de-DE" sz="1800" dirty="0"/>
          </a:p>
          <a:p>
            <a:pPr marL="137160" indent="0">
              <a:buNone/>
            </a:pPr>
            <a:r>
              <a:rPr lang="de-DE" sz="1800" dirty="0"/>
              <a:t>→ subjektive Methoden</a:t>
            </a:r>
          </a:p>
        </p:txBody>
      </p:sp>
      <p:sp>
        <p:nvSpPr>
          <p:cNvPr id="4" name="Datumsplatzhalter 3">
            <a:extLst>
              <a:ext uri="{FF2B5EF4-FFF2-40B4-BE49-F238E27FC236}">
                <a16:creationId xmlns:a16="http://schemas.microsoft.com/office/drawing/2014/main" id="{A4896895-0515-4014-AA52-A2E8BEAD3F97}"/>
              </a:ext>
            </a:extLst>
          </p:cNvPr>
          <p:cNvSpPr>
            <a:spLocks noGrp="1"/>
          </p:cNvSpPr>
          <p:nvPr>
            <p:ph type="dt" sz="half" idx="10"/>
          </p:nvPr>
        </p:nvSpPr>
        <p:spPr/>
        <p:txBody>
          <a:bodyPr/>
          <a:lstStyle/>
          <a:p>
            <a:r>
              <a:rPr lang="de-DE" dirty="0"/>
              <a:t>2020</a:t>
            </a:r>
            <a:endParaRPr lang="en-GB" dirty="0"/>
          </a:p>
        </p:txBody>
      </p:sp>
      <p:sp>
        <p:nvSpPr>
          <p:cNvPr id="5" name="Fußzeilenplatzhalter 4">
            <a:extLst>
              <a:ext uri="{FF2B5EF4-FFF2-40B4-BE49-F238E27FC236}">
                <a16:creationId xmlns:a16="http://schemas.microsoft.com/office/drawing/2014/main" id="{482A5D4E-6F48-4092-ABA4-DAB7814D6109}"/>
              </a:ext>
            </a:extLst>
          </p:cNvPr>
          <p:cNvSpPr>
            <a:spLocks noGrp="1"/>
          </p:cNvSpPr>
          <p:nvPr>
            <p:ph type="ftr" sz="quarter" idx="11"/>
          </p:nvPr>
        </p:nvSpPr>
        <p:spPr/>
        <p:txBody>
          <a:bodyPr/>
          <a:lstStyle/>
          <a:p>
            <a:r>
              <a:rPr lang="de-DE"/>
              <a:t>Dr. Andrea-Mercedes Riegel</a:t>
            </a:r>
          </a:p>
        </p:txBody>
      </p:sp>
      <p:sp>
        <p:nvSpPr>
          <p:cNvPr id="6" name="Foliennummernplatzhalter 5">
            <a:extLst>
              <a:ext uri="{FF2B5EF4-FFF2-40B4-BE49-F238E27FC236}">
                <a16:creationId xmlns:a16="http://schemas.microsoft.com/office/drawing/2014/main" id="{0460E704-E4FB-4961-99F5-8FF1DFC222C0}"/>
              </a:ext>
            </a:extLst>
          </p:cNvPr>
          <p:cNvSpPr>
            <a:spLocks noGrp="1"/>
          </p:cNvSpPr>
          <p:nvPr>
            <p:ph type="sldNum" sz="quarter" idx="12"/>
          </p:nvPr>
        </p:nvSpPr>
        <p:spPr/>
        <p:txBody>
          <a:bodyPr/>
          <a:lstStyle/>
          <a:p>
            <a:fld id="{EA617F0A-0CE0-48C4-A447-71F4570C7096}" type="slidenum">
              <a:rPr lang="de-DE" smtClean="0"/>
              <a:pPr/>
              <a:t>19</a:t>
            </a:fld>
            <a:endParaRPr lang="de-DE"/>
          </a:p>
        </p:txBody>
      </p:sp>
    </p:spTree>
    <p:extLst>
      <p:ext uri="{BB962C8B-B14F-4D97-AF65-F5344CB8AC3E}">
        <p14:creationId xmlns:p14="http://schemas.microsoft.com/office/powerpoint/2010/main" val="668144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Andrea\Documents\powerpoint\p6\Plakatmotiv.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35696" y="1520788"/>
            <a:ext cx="5364596" cy="4860540"/>
          </a:xfrm>
          <a:prstGeom prst="rect">
            <a:avLst/>
          </a:prstGeom>
          <a:noFill/>
        </p:spPr>
      </p:pic>
      <p:sp>
        <p:nvSpPr>
          <p:cNvPr id="3" name="Datumsplatzhalter 3"/>
          <p:cNvSpPr>
            <a:spLocks noGrp="1"/>
          </p:cNvSpPr>
          <p:nvPr>
            <p:ph type="dt" sz="half" idx="10"/>
          </p:nvPr>
        </p:nvSpPr>
        <p:spPr>
          <a:xfrm>
            <a:off x="457200" y="6356350"/>
            <a:ext cx="2133600" cy="365125"/>
          </a:xfrm>
        </p:spPr>
        <p:txBody>
          <a:bodyPr/>
          <a:lstStyle>
            <a:lvl1pPr>
              <a:defRPr/>
            </a:lvl1pPr>
          </a:lstStyle>
          <a:p>
            <a:r>
              <a:rPr lang="en-US" dirty="0"/>
              <a:t>Heidelberg 2020</a:t>
            </a:r>
          </a:p>
        </p:txBody>
      </p:sp>
      <p:sp>
        <p:nvSpPr>
          <p:cNvPr id="4" name="Foliennummernplatzhalter 5"/>
          <p:cNvSpPr>
            <a:spLocks noGrp="1"/>
          </p:cNvSpPr>
          <p:nvPr>
            <p:ph type="sldNum" sz="quarter" idx="12"/>
          </p:nvPr>
        </p:nvSpPr>
        <p:spPr>
          <a:xfrm>
            <a:off x="6553200" y="6356350"/>
            <a:ext cx="2133600" cy="365125"/>
          </a:xfrm>
        </p:spPr>
        <p:txBody>
          <a:bodyPr/>
          <a:lstStyle/>
          <a:p>
            <a:fld id="{36F9993B-7BED-4296-B49C-109D0D9066B1}" type="slidenum">
              <a:rPr lang="de-DE" smtClean="0"/>
              <a:pPr/>
              <a:t>2</a:t>
            </a:fld>
            <a:endParaRPr lang="de-DE"/>
          </a:p>
        </p:txBody>
      </p:sp>
      <p:sp>
        <p:nvSpPr>
          <p:cNvPr id="5" name="Fußzeilenplatzhalter 4"/>
          <p:cNvSpPr>
            <a:spLocks noGrp="1"/>
          </p:cNvSpPr>
          <p:nvPr>
            <p:ph type="ftr" sz="quarter" idx="11"/>
          </p:nvPr>
        </p:nvSpPr>
        <p:spPr>
          <a:xfrm>
            <a:off x="3124200" y="6356350"/>
            <a:ext cx="2895600" cy="365125"/>
          </a:xfrm>
          <a:noFill/>
        </p:spPr>
        <p:txBody>
          <a:bodyPr/>
          <a:lstStyle>
            <a:lvl1pPr>
              <a:defRPr b="1"/>
            </a:lvl1pPr>
          </a:lstStyle>
          <a:p>
            <a:r>
              <a:rPr lang="de-DE" dirty="0"/>
              <a:t>Dr. Dr. Andrea Mercedes Riegel</a:t>
            </a:r>
          </a:p>
        </p:txBody>
      </p:sp>
      <p:sp>
        <p:nvSpPr>
          <p:cNvPr id="6" name="Titel 1"/>
          <p:cNvSpPr>
            <a:spLocks noGrp="1"/>
          </p:cNvSpPr>
          <p:nvPr>
            <p:ph type="title"/>
          </p:nvPr>
        </p:nvSpPr>
        <p:spPr>
          <a:xfrm>
            <a:off x="457200" y="274638"/>
            <a:ext cx="8229600" cy="1143000"/>
          </a:xfrm>
        </p:spPr>
        <p:txBody>
          <a:bodyPr>
            <a:normAutofit fontScale="90000"/>
          </a:bodyPr>
          <a:lstStyle/>
          <a:p>
            <a:r>
              <a:rPr lang="de-DE" dirty="0"/>
              <a:t>Der Mensch</a:t>
            </a:r>
            <a:br>
              <a:rPr lang="de-DE" dirty="0"/>
            </a:br>
            <a:r>
              <a:rPr lang="de-DE" dirty="0"/>
              <a:t>Mikrokosmos im Makrokosmos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0" fill="hold"/>
                                        <p:tgtEl>
                                          <p:spTgt spid="36866"/>
                                        </p:tgtEl>
                                        <p:attrNameLst>
                                          <p:attrName>ppt_w</p:attrName>
                                        </p:attrNameLst>
                                      </p:cBhvr>
                                      <p:tavLst>
                                        <p:tav tm="0">
                                          <p:val>
                                            <p:fltVal val="0"/>
                                          </p:val>
                                        </p:tav>
                                        <p:tav tm="100000">
                                          <p:val>
                                            <p:strVal val="#ppt_w"/>
                                          </p:val>
                                        </p:tav>
                                      </p:tavLst>
                                    </p:anim>
                                    <p:anim calcmode="lin" valueType="num">
                                      <p:cBhvr>
                                        <p:cTn id="8" dur="5000" fill="hold"/>
                                        <p:tgtEl>
                                          <p:spTgt spid="368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5465D5-BFFD-473D-B636-DA8D21FF6ECE}"/>
              </a:ext>
            </a:extLst>
          </p:cNvPr>
          <p:cNvSpPr>
            <a:spLocks noGrp="1"/>
          </p:cNvSpPr>
          <p:nvPr>
            <p:ph type="title"/>
          </p:nvPr>
        </p:nvSpPr>
        <p:spPr/>
        <p:txBody>
          <a:bodyPr>
            <a:normAutofit/>
          </a:bodyPr>
          <a:lstStyle/>
          <a:p>
            <a:r>
              <a:rPr lang="de-DE" sz="2400" dirty="0"/>
              <a:t>Ziel und Zweck des diagnostischen und  therapeutischen Vorgehens</a:t>
            </a:r>
          </a:p>
        </p:txBody>
      </p:sp>
      <p:sp>
        <p:nvSpPr>
          <p:cNvPr id="3" name="Inhaltsplatzhalter 2">
            <a:extLst>
              <a:ext uri="{FF2B5EF4-FFF2-40B4-BE49-F238E27FC236}">
                <a16:creationId xmlns:a16="http://schemas.microsoft.com/office/drawing/2014/main" id="{ED4FDA50-61C8-41BE-A8C1-2885BA00F3FE}"/>
              </a:ext>
            </a:extLst>
          </p:cNvPr>
          <p:cNvSpPr>
            <a:spLocks noGrp="1"/>
          </p:cNvSpPr>
          <p:nvPr>
            <p:ph idx="1"/>
          </p:nvPr>
        </p:nvSpPr>
        <p:spPr/>
        <p:txBody>
          <a:bodyPr>
            <a:normAutofit/>
          </a:bodyPr>
          <a:lstStyle/>
          <a:p>
            <a:pPr marL="137160" indent="0" algn="ctr">
              <a:buNone/>
            </a:pPr>
            <a:r>
              <a:rPr lang="de-DE" sz="1800" dirty="0"/>
              <a:t>Suche nach:</a:t>
            </a:r>
          </a:p>
          <a:p>
            <a:pPr algn="ctr"/>
            <a:endParaRPr lang="de-DE" sz="1800" dirty="0"/>
          </a:p>
          <a:p>
            <a:pPr marL="137160" indent="0" algn="ctr">
              <a:buNone/>
            </a:pPr>
            <a:r>
              <a:rPr lang="de-DE" sz="1800" dirty="0"/>
              <a:t>Aktueller „Disharmonie“</a:t>
            </a:r>
          </a:p>
          <a:p>
            <a:pPr marL="137160" indent="0" algn="ctr">
              <a:buNone/>
            </a:pPr>
            <a:r>
              <a:rPr lang="de-DE" sz="1800" dirty="0"/>
              <a:t>(- Oberfläche – innere Störungen) </a:t>
            </a:r>
          </a:p>
          <a:p>
            <a:pPr algn="ctr"/>
            <a:endParaRPr lang="de-DE" sz="1800" dirty="0"/>
          </a:p>
          <a:p>
            <a:pPr marL="137160" indent="0" algn="ctr">
              <a:buNone/>
            </a:pPr>
            <a:r>
              <a:rPr lang="de-DE" sz="1800" dirty="0">
                <a:solidFill>
                  <a:srgbClr val="FF0000"/>
                </a:solidFill>
              </a:rPr>
              <a:t>Zusammenhängen</a:t>
            </a:r>
            <a:r>
              <a:rPr lang="de-DE" sz="1800" dirty="0"/>
              <a:t>: wer beeinflusst wen?</a:t>
            </a:r>
          </a:p>
          <a:p>
            <a:pPr algn="ctr"/>
            <a:endParaRPr lang="de-DE" sz="1800" dirty="0"/>
          </a:p>
          <a:p>
            <a:pPr marL="137160" indent="0" algn="ctr">
              <a:buNone/>
            </a:pPr>
            <a:r>
              <a:rPr lang="de-DE" sz="1800" dirty="0">
                <a:solidFill>
                  <a:srgbClr val="FF0000"/>
                </a:solidFill>
              </a:rPr>
              <a:t>Ursachen</a:t>
            </a:r>
          </a:p>
          <a:p>
            <a:pPr marL="137160" indent="0" algn="ctr">
              <a:buNone/>
            </a:pPr>
            <a:endParaRPr lang="de-DE" sz="1800" dirty="0"/>
          </a:p>
          <a:p>
            <a:pPr marL="137160" indent="0" algn="ctr">
              <a:buNone/>
            </a:pPr>
            <a:r>
              <a:rPr lang="de-DE" sz="1800" dirty="0"/>
              <a:t>Therapeutischen Möglichkeiten</a:t>
            </a:r>
          </a:p>
          <a:p>
            <a:endParaRPr lang="de-DE" sz="1800" dirty="0"/>
          </a:p>
        </p:txBody>
      </p:sp>
      <p:sp>
        <p:nvSpPr>
          <p:cNvPr id="4" name="Datumsplatzhalter 3">
            <a:extLst>
              <a:ext uri="{FF2B5EF4-FFF2-40B4-BE49-F238E27FC236}">
                <a16:creationId xmlns:a16="http://schemas.microsoft.com/office/drawing/2014/main" id="{04BB6B5E-7718-449E-B6B3-A23CC0BDCF3C}"/>
              </a:ext>
            </a:extLst>
          </p:cNvPr>
          <p:cNvSpPr>
            <a:spLocks noGrp="1"/>
          </p:cNvSpPr>
          <p:nvPr>
            <p:ph type="dt" sz="half" idx="10"/>
          </p:nvPr>
        </p:nvSpPr>
        <p:spPr/>
        <p:txBody>
          <a:bodyPr/>
          <a:lstStyle/>
          <a:p>
            <a:r>
              <a:rPr lang="de-DE" dirty="0"/>
              <a:t>2020</a:t>
            </a:r>
            <a:endParaRPr lang="en-GB" dirty="0"/>
          </a:p>
        </p:txBody>
      </p:sp>
      <p:sp>
        <p:nvSpPr>
          <p:cNvPr id="5" name="Fußzeilenplatzhalter 4">
            <a:extLst>
              <a:ext uri="{FF2B5EF4-FFF2-40B4-BE49-F238E27FC236}">
                <a16:creationId xmlns:a16="http://schemas.microsoft.com/office/drawing/2014/main" id="{001C1786-F30B-41B1-9DDE-EEF060FEA50D}"/>
              </a:ext>
            </a:extLst>
          </p:cNvPr>
          <p:cNvSpPr>
            <a:spLocks noGrp="1"/>
          </p:cNvSpPr>
          <p:nvPr>
            <p:ph type="ftr" sz="quarter" idx="11"/>
          </p:nvPr>
        </p:nvSpPr>
        <p:spPr/>
        <p:txBody>
          <a:bodyPr/>
          <a:lstStyle/>
          <a:p>
            <a:r>
              <a:rPr lang="de-DE"/>
              <a:t>Dr. Andrea-Mercedes Riegel</a:t>
            </a:r>
          </a:p>
        </p:txBody>
      </p:sp>
      <p:sp>
        <p:nvSpPr>
          <p:cNvPr id="6" name="Foliennummernplatzhalter 5">
            <a:extLst>
              <a:ext uri="{FF2B5EF4-FFF2-40B4-BE49-F238E27FC236}">
                <a16:creationId xmlns:a16="http://schemas.microsoft.com/office/drawing/2014/main" id="{967F3770-32BF-43FA-965B-FF13F36DDC0F}"/>
              </a:ext>
            </a:extLst>
          </p:cNvPr>
          <p:cNvSpPr>
            <a:spLocks noGrp="1"/>
          </p:cNvSpPr>
          <p:nvPr>
            <p:ph type="sldNum" sz="quarter" idx="12"/>
          </p:nvPr>
        </p:nvSpPr>
        <p:spPr/>
        <p:txBody>
          <a:bodyPr/>
          <a:lstStyle/>
          <a:p>
            <a:fld id="{EA617F0A-0CE0-48C4-A447-71F4570C7096}" type="slidenum">
              <a:rPr lang="de-DE" smtClean="0"/>
              <a:pPr/>
              <a:t>20</a:t>
            </a:fld>
            <a:endParaRPr lang="de-DE"/>
          </a:p>
        </p:txBody>
      </p:sp>
    </p:spTree>
    <p:extLst>
      <p:ext uri="{BB962C8B-B14F-4D97-AF65-F5344CB8AC3E}">
        <p14:creationId xmlns:p14="http://schemas.microsoft.com/office/powerpoint/2010/main" val="1656875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6CC6D-9CA1-42FF-9317-F6DFCE2E9FDE}"/>
              </a:ext>
            </a:extLst>
          </p:cNvPr>
          <p:cNvSpPr>
            <a:spLocks noGrp="1"/>
          </p:cNvSpPr>
          <p:nvPr>
            <p:ph type="title"/>
          </p:nvPr>
        </p:nvSpPr>
        <p:spPr/>
        <p:txBody>
          <a:bodyPr>
            <a:normAutofit/>
          </a:bodyPr>
          <a:lstStyle/>
          <a:p>
            <a:r>
              <a:rPr lang="de-DE" sz="2400" dirty="0" err="1"/>
              <a:t>Disharmoniemuster</a:t>
            </a:r>
            <a:endParaRPr lang="de-DE" sz="2400" dirty="0"/>
          </a:p>
        </p:txBody>
      </p:sp>
      <p:sp>
        <p:nvSpPr>
          <p:cNvPr id="3" name="Inhaltsplatzhalter 2">
            <a:extLst>
              <a:ext uri="{FF2B5EF4-FFF2-40B4-BE49-F238E27FC236}">
                <a16:creationId xmlns:a16="http://schemas.microsoft.com/office/drawing/2014/main" id="{2D94CE49-32E3-44E1-85CE-EDD75C1970BA}"/>
              </a:ext>
            </a:extLst>
          </p:cNvPr>
          <p:cNvSpPr>
            <a:spLocks noGrp="1"/>
          </p:cNvSpPr>
          <p:nvPr>
            <p:ph idx="1"/>
          </p:nvPr>
        </p:nvSpPr>
        <p:spPr>
          <a:xfrm>
            <a:off x="457200" y="1232756"/>
            <a:ext cx="8229600" cy="5076604"/>
          </a:xfrm>
        </p:spPr>
        <p:txBody>
          <a:bodyPr>
            <a:normAutofit/>
          </a:bodyPr>
          <a:lstStyle/>
          <a:p>
            <a:pPr marL="137160" indent="0">
              <a:buNone/>
            </a:pPr>
            <a:r>
              <a:rPr lang="de-DE" sz="1800" dirty="0"/>
              <a:t>Betroffene Organe</a:t>
            </a:r>
          </a:p>
          <a:p>
            <a:pPr marL="137160" indent="0">
              <a:buNone/>
            </a:pPr>
            <a:endParaRPr lang="de-DE" sz="1800" dirty="0"/>
          </a:p>
          <a:p>
            <a:pPr marL="137160" indent="0">
              <a:buNone/>
            </a:pPr>
            <a:r>
              <a:rPr lang="de-DE" sz="1800" dirty="0"/>
              <a:t>Fehler im Zusammenspiel der Innenorgane</a:t>
            </a:r>
          </a:p>
          <a:p>
            <a:pPr marL="137160" indent="0">
              <a:buNone/>
            </a:pPr>
            <a:endParaRPr lang="de-DE" sz="1800" dirty="0"/>
          </a:p>
          <a:p>
            <a:pPr marL="137160" indent="0">
              <a:buNone/>
            </a:pPr>
            <a:r>
              <a:rPr lang="de-DE" sz="1800" dirty="0"/>
              <a:t>Wer beeinflusst wen? (Reihenfolge, Ursache)</a:t>
            </a:r>
          </a:p>
          <a:p>
            <a:pPr marL="137160" indent="0">
              <a:buNone/>
            </a:pPr>
            <a:endParaRPr lang="de-DE" sz="1800" dirty="0"/>
          </a:p>
          <a:p>
            <a:pPr marL="137160" indent="0">
              <a:buNone/>
            </a:pPr>
            <a:r>
              <a:rPr lang="de-DE" sz="1800" dirty="0"/>
              <a:t>Innen (organbedingt) oder außen (an der Körperoberfläche)</a:t>
            </a:r>
          </a:p>
          <a:p>
            <a:pPr marL="137160" indent="0">
              <a:buNone/>
            </a:pPr>
            <a:endParaRPr lang="de-DE" sz="1800" dirty="0"/>
          </a:p>
          <a:p>
            <a:pPr marL="137160" indent="0">
              <a:buNone/>
            </a:pPr>
            <a:r>
              <a:rPr lang="de-DE" sz="1800" dirty="0"/>
              <a:t>Beispiel: Trägheit, Müdigkeit, Gewichtszunahme, Übergewicht, Feuchtigkeit im Gewebe (Ödeme/Myxödem)</a:t>
            </a:r>
          </a:p>
          <a:p>
            <a:pPr marL="137160" indent="0">
              <a:buNone/>
            </a:pPr>
            <a:r>
              <a:rPr lang="de-DE" sz="1800" dirty="0">
                <a:solidFill>
                  <a:srgbClr val="0000FF"/>
                </a:solidFill>
              </a:rPr>
              <a:t>CM: Nieren-Yang-Leere mit Milz-Qi-Schwäche und Schleim</a:t>
            </a:r>
          </a:p>
          <a:p>
            <a:pPr marL="137160" indent="0">
              <a:buNone/>
            </a:pPr>
            <a:endParaRPr lang="de-DE" sz="1800" dirty="0">
              <a:solidFill>
                <a:schemeClr val="bg1"/>
              </a:solidFill>
            </a:endParaRPr>
          </a:p>
          <a:p>
            <a:pPr marL="137160" indent="0">
              <a:buNone/>
            </a:pPr>
            <a:r>
              <a:rPr lang="de-DE" sz="1800" dirty="0">
                <a:solidFill>
                  <a:schemeClr val="bg1"/>
                </a:solidFill>
              </a:rPr>
              <a:t>Bedeutung SM: M. Cushing, Hypothyreose</a:t>
            </a:r>
          </a:p>
          <a:p>
            <a:pPr marL="137160" indent="0">
              <a:buNone/>
            </a:pPr>
            <a:r>
              <a:rPr lang="de-DE" sz="1800" dirty="0">
                <a:solidFill>
                  <a:schemeClr val="bg1"/>
                </a:solidFill>
              </a:rPr>
              <a:t>→Eine Krankheit , mehrere </a:t>
            </a:r>
            <a:r>
              <a:rPr lang="de-DE" sz="1800" dirty="0" err="1">
                <a:solidFill>
                  <a:schemeClr val="bg1"/>
                </a:solidFill>
              </a:rPr>
              <a:t>Disharmoniemuster</a:t>
            </a:r>
            <a:r>
              <a:rPr lang="de-DE" sz="1800" dirty="0">
                <a:solidFill>
                  <a:schemeClr val="bg1"/>
                </a:solidFill>
              </a:rPr>
              <a:t>, ein </a:t>
            </a:r>
            <a:r>
              <a:rPr lang="de-DE" sz="1800" dirty="0" err="1">
                <a:solidFill>
                  <a:schemeClr val="bg1"/>
                </a:solidFill>
              </a:rPr>
              <a:t>Disharmoniemuster</a:t>
            </a:r>
            <a:r>
              <a:rPr lang="de-DE" sz="1800" dirty="0">
                <a:solidFill>
                  <a:schemeClr val="bg1"/>
                </a:solidFill>
              </a:rPr>
              <a:t>, mehrere Krankheiten </a:t>
            </a:r>
          </a:p>
        </p:txBody>
      </p:sp>
      <p:sp>
        <p:nvSpPr>
          <p:cNvPr id="4" name="Datumsplatzhalter 3">
            <a:extLst>
              <a:ext uri="{FF2B5EF4-FFF2-40B4-BE49-F238E27FC236}">
                <a16:creationId xmlns:a16="http://schemas.microsoft.com/office/drawing/2014/main" id="{077F869A-EEC0-4C85-BDD1-2DEC4583FA5A}"/>
              </a:ext>
            </a:extLst>
          </p:cNvPr>
          <p:cNvSpPr>
            <a:spLocks noGrp="1"/>
          </p:cNvSpPr>
          <p:nvPr>
            <p:ph type="dt" sz="half" idx="10"/>
          </p:nvPr>
        </p:nvSpPr>
        <p:spPr/>
        <p:txBody>
          <a:bodyPr/>
          <a:lstStyle/>
          <a:p>
            <a:r>
              <a:rPr lang="de-DE" dirty="0"/>
              <a:t>2020</a:t>
            </a:r>
            <a:endParaRPr lang="en-GB" dirty="0"/>
          </a:p>
        </p:txBody>
      </p:sp>
      <p:sp>
        <p:nvSpPr>
          <p:cNvPr id="5" name="Fußzeilenplatzhalter 4">
            <a:extLst>
              <a:ext uri="{FF2B5EF4-FFF2-40B4-BE49-F238E27FC236}">
                <a16:creationId xmlns:a16="http://schemas.microsoft.com/office/drawing/2014/main" id="{1CCC1431-6B43-4A95-8111-BBB495F6ED4E}"/>
              </a:ext>
            </a:extLst>
          </p:cNvPr>
          <p:cNvSpPr>
            <a:spLocks noGrp="1"/>
          </p:cNvSpPr>
          <p:nvPr>
            <p:ph type="ftr" sz="quarter" idx="11"/>
          </p:nvPr>
        </p:nvSpPr>
        <p:spPr/>
        <p:txBody>
          <a:bodyPr/>
          <a:lstStyle/>
          <a:p>
            <a:r>
              <a:rPr lang="de-DE"/>
              <a:t>Dr. Andrea-Mercedes Riegel</a:t>
            </a:r>
          </a:p>
        </p:txBody>
      </p:sp>
      <p:sp>
        <p:nvSpPr>
          <p:cNvPr id="6" name="Foliennummernplatzhalter 5">
            <a:extLst>
              <a:ext uri="{FF2B5EF4-FFF2-40B4-BE49-F238E27FC236}">
                <a16:creationId xmlns:a16="http://schemas.microsoft.com/office/drawing/2014/main" id="{5C916845-BF75-4910-8634-C00371F92454}"/>
              </a:ext>
            </a:extLst>
          </p:cNvPr>
          <p:cNvSpPr>
            <a:spLocks noGrp="1"/>
          </p:cNvSpPr>
          <p:nvPr>
            <p:ph type="sldNum" sz="quarter" idx="12"/>
          </p:nvPr>
        </p:nvSpPr>
        <p:spPr/>
        <p:txBody>
          <a:bodyPr/>
          <a:lstStyle/>
          <a:p>
            <a:fld id="{EA617F0A-0CE0-48C4-A447-71F4570C7096}" type="slidenum">
              <a:rPr lang="de-DE" smtClean="0"/>
              <a:pPr/>
              <a:t>21</a:t>
            </a:fld>
            <a:endParaRPr lang="de-DE"/>
          </a:p>
        </p:txBody>
      </p:sp>
    </p:spTree>
    <p:extLst>
      <p:ext uri="{BB962C8B-B14F-4D97-AF65-F5344CB8AC3E}">
        <p14:creationId xmlns:p14="http://schemas.microsoft.com/office/powerpoint/2010/main" val="119286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63100C-1570-46B7-9A9E-1094FD4F4BB7}"/>
              </a:ext>
            </a:extLst>
          </p:cNvPr>
          <p:cNvSpPr>
            <a:spLocks noGrp="1"/>
          </p:cNvSpPr>
          <p:nvPr>
            <p:ph type="title"/>
          </p:nvPr>
        </p:nvSpPr>
        <p:spPr/>
        <p:txBody>
          <a:bodyPr>
            <a:normAutofit/>
          </a:bodyPr>
          <a:lstStyle/>
          <a:p>
            <a:r>
              <a:rPr lang="de-DE" sz="2400" dirty="0"/>
              <a:t>Anamnesebeispiel: Schmerz</a:t>
            </a:r>
          </a:p>
        </p:txBody>
      </p:sp>
      <p:sp>
        <p:nvSpPr>
          <p:cNvPr id="3" name="Inhaltsplatzhalter 2">
            <a:extLst>
              <a:ext uri="{FF2B5EF4-FFF2-40B4-BE49-F238E27FC236}">
                <a16:creationId xmlns:a16="http://schemas.microsoft.com/office/drawing/2014/main" id="{0FAB4F20-3A91-427D-A51E-67280798509D}"/>
              </a:ext>
            </a:extLst>
          </p:cNvPr>
          <p:cNvSpPr>
            <a:spLocks noGrp="1"/>
          </p:cNvSpPr>
          <p:nvPr>
            <p:ph idx="1"/>
          </p:nvPr>
        </p:nvSpPr>
        <p:spPr/>
        <p:txBody>
          <a:bodyPr>
            <a:normAutofit lnSpcReduction="10000"/>
          </a:bodyPr>
          <a:lstStyle/>
          <a:p>
            <a:pPr marL="137160" indent="0">
              <a:buNone/>
            </a:pPr>
            <a:r>
              <a:rPr lang="de-DE" sz="1800" b="1" dirty="0"/>
              <a:t>Seit wann</a:t>
            </a:r>
            <a:r>
              <a:rPr lang="de-DE" sz="1800" dirty="0"/>
              <a:t>: chronisch – akut</a:t>
            </a:r>
          </a:p>
          <a:p>
            <a:pPr marL="137160" indent="0">
              <a:buNone/>
            </a:pPr>
            <a:endParaRPr lang="de-DE" sz="1800" dirty="0"/>
          </a:p>
          <a:p>
            <a:pPr marL="137160" indent="0">
              <a:buNone/>
            </a:pPr>
            <a:r>
              <a:rPr lang="de-DE" sz="1800" b="1" dirty="0"/>
              <a:t>Wie und wo genau</a:t>
            </a:r>
            <a:r>
              <a:rPr lang="de-DE" sz="1800" dirty="0"/>
              <a:t>: immer gleich? Stets an der gleichen Stelle oder wandernd? Qualität</a:t>
            </a:r>
          </a:p>
          <a:p>
            <a:pPr marL="137160" indent="0" algn="ctr">
              <a:buNone/>
            </a:pPr>
            <a:r>
              <a:rPr lang="de-DE" sz="1800" dirty="0"/>
              <a:t>↓</a:t>
            </a:r>
          </a:p>
          <a:p>
            <a:pPr marL="137160" indent="0">
              <a:buNone/>
            </a:pPr>
            <a:r>
              <a:rPr lang="de-DE" sz="1800" i="1" dirty="0"/>
              <a:t>Qualität</a:t>
            </a:r>
            <a:r>
              <a:rPr lang="de-DE" sz="1800" dirty="0"/>
              <a:t>: brennend (Hitze), stechend (Qi-Blutstase), ziehend (Qi-Stagnation), latent (Mangel), dumpf (Feuchtigkeit, Schleim)</a:t>
            </a:r>
          </a:p>
          <a:p>
            <a:pPr marL="137160" indent="0">
              <a:buNone/>
            </a:pPr>
            <a:endParaRPr lang="de-DE" sz="1800" dirty="0"/>
          </a:p>
          <a:p>
            <a:pPr marL="137160" indent="0">
              <a:buNone/>
            </a:pPr>
            <a:r>
              <a:rPr lang="de-DE" sz="1800" b="1" dirty="0"/>
              <a:t>Modalitäten</a:t>
            </a:r>
            <a:r>
              <a:rPr lang="de-DE" sz="1800" dirty="0"/>
              <a:t>: was bessert? Was verschlechtert?</a:t>
            </a:r>
          </a:p>
          <a:p>
            <a:pPr marL="137160" indent="0">
              <a:buNone/>
            </a:pPr>
            <a:r>
              <a:rPr lang="de-DE" sz="1800" dirty="0"/>
              <a:t>- Kälte bessert: Hitze</a:t>
            </a:r>
          </a:p>
          <a:p>
            <a:pPr marL="137160" indent="0">
              <a:buNone/>
            </a:pPr>
            <a:r>
              <a:rPr lang="de-DE" sz="1800" dirty="0"/>
              <a:t>- Wärme bessert: Kälte</a:t>
            </a:r>
          </a:p>
          <a:p>
            <a:pPr marL="137160" indent="0">
              <a:buNone/>
            </a:pPr>
            <a:r>
              <a:rPr lang="de-DE" sz="1800" dirty="0"/>
              <a:t>- Stechend, verträgt keinen Druck, Wärme bessert: Kälte</a:t>
            </a:r>
          </a:p>
          <a:p>
            <a:pPr>
              <a:buFontTx/>
              <a:buChar char="-"/>
            </a:pPr>
            <a:r>
              <a:rPr lang="de-DE" sz="1800" dirty="0"/>
              <a:t>Druck bessert: Leere</a:t>
            </a:r>
          </a:p>
          <a:p>
            <a:pPr>
              <a:buFontTx/>
              <a:buChar char="-"/>
            </a:pPr>
            <a:endParaRPr lang="de-DE" sz="1800" dirty="0"/>
          </a:p>
          <a:p>
            <a:pPr>
              <a:buFontTx/>
              <a:buChar char="-"/>
            </a:pPr>
            <a:r>
              <a:rPr lang="de-DE" sz="1800" b="1" dirty="0"/>
              <a:t>Zusatzsymptome?</a:t>
            </a:r>
          </a:p>
          <a:p>
            <a:pPr marL="137160" indent="0">
              <a:buNone/>
            </a:pPr>
            <a:endParaRPr lang="de-DE" sz="1800" dirty="0"/>
          </a:p>
          <a:p>
            <a:endParaRPr lang="de-DE" sz="1800" dirty="0"/>
          </a:p>
        </p:txBody>
      </p:sp>
      <p:sp>
        <p:nvSpPr>
          <p:cNvPr id="4" name="Datumsplatzhalter 3">
            <a:extLst>
              <a:ext uri="{FF2B5EF4-FFF2-40B4-BE49-F238E27FC236}">
                <a16:creationId xmlns:a16="http://schemas.microsoft.com/office/drawing/2014/main" id="{6510B9ED-14B2-4AE8-B869-15EDEB20FA91}"/>
              </a:ext>
            </a:extLst>
          </p:cNvPr>
          <p:cNvSpPr>
            <a:spLocks noGrp="1"/>
          </p:cNvSpPr>
          <p:nvPr>
            <p:ph type="dt" sz="half" idx="10"/>
          </p:nvPr>
        </p:nvSpPr>
        <p:spPr/>
        <p:txBody>
          <a:bodyPr/>
          <a:lstStyle/>
          <a:p>
            <a:r>
              <a:rPr lang="en-GB" dirty="0"/>
              <a:t>2020</a:t>
            </a:r>
          </a:p>
        </p:txBody>
      </p:sp>
      <p:sp>
        <p:nvSpPr>
          <p:cNvPr id="5" name="Fußzeilenplatzhalter 4">
            <a:extLst>
              <a:ext uri="{FF2B5EF4-FFF2-40B4-BE49-F238E27FC236}">
                <a16:creationId xmlns:a16="http://schemas.microsoft.com/office/drawing/2014/main" id="{86E392AD-C0A3-44B1-BD2F-C2C40CC5B4FA}"/>
              </a:ext>
            </a:extLst>
          </p:cNvPr>
          <p:cNvSpPr>
            <a:spLocks noGrp="1"/>
          </p:cNvSpPr>
          <p:nvPr>
            <p:ph type="ftr" sz="quarter" idx="11"/>
          </p:nvPr>
        </p:nvSpPr>
        <p:spPr/>
        <p:txBody>
          <a:bodyPr/>
          <a:lstStyle/>
          <a:p>
            <a:r>
              <a:rPr lang="de-DE"/>
              <a:t>Dr. Andrea-Mercedes Riegel</a:t>
            </a:r>
          </a:p>
        </p:txBody>
      </p:sp>
      <p:sp>
        <p:nvSpPr>
          <p:cNvPr id="6" name="Foliennummernplatzhalter 5">
            <a:extLst>
              <a:ext uri="{FF2B5EF4-FFF2-40B4-BE49-F238E27FC236}">
                <a16:creationId xmlns:a16="http://schemas.microsoft.com/office/drawing/2014/main" id="{41F56EBE-B56D-45A7-B7F0-55104BB4906A}"/>
              </a:ext>
            </a:extLst>
          </p:cNvPr>
          <p:cNvSpPr>
            <a:spLocks noGrp="1"/>
          </p:cNvSpPr>
          <p:nvPr>
            <p:ph type="sldNum" sz="quarter" idx="12"/>
          </p:nvPr>
        </p:nvSpPr>
        <p:spPr/>
        <p:txBody>
          <a:bodyPr/>
          <a:lstStyle/>
          <a:p>
            <a:fld id="{EA617F0A-0CE0-48C4-A447-71F4570C7096}" type="slidenum">
              <a:rPr lang="de-DE" smtClean="0"/>
              <a:pPr/>
              <a:t>22</a:t>
            </a:fld>
            <a:endParaRPr lang="de-DE"/>
          </a:p>
        </p:txBody>
      </p:sp>
    </p:spTree>
    <p:extLst>
      <p:ext uri="{BB962C8B-B14F-4D97-AF65-F5344CB8AC3E}">
        <p14:creationId xmlns:p14="http://schemas.microsoft.com/office/powerpoint/2010/main" val="802185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21349-D7BA-4DDC-8410-AC4F650295D3}"/>
              </a:ext>
            </a:extLst>
          </p:cNvPr>
          <p:cNvSpPr>
            <a:spLocks noGrp="1"/>
          </p:cNvSpPr>
          <p:nvPr>
            <p:ph type="title"/>
          </p:nvPr>
        </p:nvSpPr>
        <p:spPr>
          <a:xfrm>
            <a:off x="457200" y="274638"/>
            <a:ext cx="8229600" cy="778098"/>
          </a:xfrm>
        </p:spPr>
        <p:txBody>
          <a:bodyPr>
            <a:normAutofit/>
          </a:bodyPr>
          <a:lstStyle/>
          <a:p>
            <a:r>
              <a:rPr lang="de-DE" sz="2400" dirty="0"/>
              <a:t>Beispiel: </a:t>
            </a:r>
            <a:r>
              <a:rPr lang="de-DE" sz="2400" dirty="0" err="1"/>
              <a:t>Lumbo</a:t>
            </a:r>
            <a:r>
              <a:rPr lang="de-DE" sz="2400" dirty="0"/>
              <a:t>(</a:t>
            </a:r>
            <a:r>
              <a:rPr lang="de-DE" sz="2400" dirty="0" err="1"/>
              <a:t>ischialgie</a:t>
            </a:r>
            <a:r>
              <a:rPr lang="de-DE" sz="2400" dirty="0"/>
              <a:t>)</a:t>
            </a:r>
          </a:p>
        </p:txBody>
      </p:sp>
      <p:sp>
        <p:nvSpPr>
          <p:cNvPr id="3" name="Inhaltsplatzhalter 2">
            <a:extLst>
              <a:ext uri="{FF2B5EF4-FFF2-40B4-BE49-F238E27FC236}">
                <a16:creationId xmlns:a16="http://schemas.microsoft.com/office/drawing/2014/main" id="{946B4EAA-0F77-4F8D-BC37-39EC1C9AB835}"/>
              </a:ext>
            </a:extLst>
          </p:cNvPr>
          <p:cNvSpPr>
            <a:spLocks noGrp="1"/>
          </p:cNvSpPr>
          <p:nvPr>
            <p:ph idx="1"/>
          </p:nvPr>
        </p:nvSpPr>
        <p:spPr>
          <a:xfrm>
            <a:off x="287524" y="1052736"/>
            <a:ext cx="8337612" cy="5036549"/>
          </a:xfrm>
        </p:spPr>
        <p:txBody>
          <a:bodyPr>
            <a:normAutofit/>
          </a:bodyPr>
          <a:lstStyle/>
          <a:p>
            <a:pPr marL="137160" indent="0">
              <a:buNone/>
            </a:pPr>
            <a:r>
              <a:rPr lang="de-DE" sz="1600" b="1" dirty="0">
                <a:solidFill>
                  <a:srgbClr val="FF0000"/>
                </a:solidFill>
              </a:rPr>
              <a:t>Chronisch</a:t>
            </a:r>
          </a:p>
          <a:p>
            <a:pPr marL="137160" indent="0">
              <a:buNone/>
            </a:pPr>
            <a:r>
              <a:rPr lang="de-DE" sz="1600" b="1" dirty="0">
                <a:solidFill>
                  <a:srgbClr val="FF0000"/>
                </a:solidFill>
              </a:rPr>
              <a:t>I</a:t>
            </a:r>
          </a:p>
          <a:p>
            <a:pPr marL="137160" indent="0">
              <a:buNone/>
            </a:pPr>
            <a:r>
              <a:rPr lang="de-DE" sz="1600" dirty="0"/>
              <a:t>Stechend lokal begrenzt in der Lende, Bewegungseinschränkung, Wärme bessert, zu viel Bewegung schwächt </a:t>
            </a:r>
          </a:p>
          <a:p>
            <a:pPr marL="137160" indent="0">
              <a:buNone/>
            </a:pPr>
            <a:r>
              <a:rPr lang="de-DE" sz="1600" dirty="0">
                <a:solidFill>
                  <a:srgbClr val="0070C0"/>
                </a:solidFill>
              </a:rPr>
              <a:t>Kälte in der Lende, Nieren-Yang-Leere</a:t>
            </a:r>
          </a:p>
          <a:p>
            <a:pPr marL="137160" indent="0">
              <a:buNone/>
            </a:pPr>
            <a:endParaRPr lang="de-DE" sz="1600" dirty="0"/>
          </a:p>
          <a:p>
            <a:pPr marL="137160" indent="0">
              <a:buNone/>
            </a:pPr>
            <a:r>
              <a:rPr lang="de-DE" sz="1600" b="1" dirty="0">
                <a:solidFill>
                  <a:srgbClr val="FF0000"/>
                </a:solidFill>
              </a:rPr>
              <a:t>II</a:t>
            </a:r>
          </a:p>
          <a:p>
            <a:pPr marL="137160" indent="0">
              <a:buNone/>
            </a:pPr>
            <a:r>
              <a:rPr lang="de-DE" sz="1600" dirty="0"/>
              <a:t>Latent ziehend vom Lumbalbereich Richtung Gesäß, evtl. kalte Füße oder Nachtschweiß </a:t>
            </a:r>
          </a:p>
          <a:p>
            <a:pPr marL="137160" indent="0">
              <a:buNone/>
            </a:pPr>
            <a:r>
              <a:rPr lang="de-DE" sz="1600" dirty="0">
                <a:solidFill>
                  <a:srgbClr val="0070C0"/>
                </a:solidFill>
              </a:rPr>
              <a:t>Nieren-Yin-Leere</a:t>
            </a:r>
          </a:p>
          <a:p>
            <a:pPr marL="137160" indent="0">
              <a:buNone/>
            </a:pPr>
            <a:endParaRPr lang="de-DE" sz="1600" dirty="0"/>
          </a:p>
          <a:p>
            <a:pPr marL="137160" indent="0">
              <a:buNone/>
            </a:pPr>
            <a:r>
              <a:rPr lang="de-DE" sz="1600" b="1" dirty="0">
                <a:solidFill>
                  <a:srgbClr val="FF0000"/>
                </a:solidFill>
              </a:rPr>
              <a:t>III</a:t>
            </a:r>
          </a:p>
          <a:p>
            <a:pPr marL="137160" indent="0">
              <a:buNone/>
            </a:pPr>
            <a:r>
              <a:rPr lang="de-DE" sz="1600" dirty="0"/>
              <a:t>Scharf, entlang der Oberschenkelrückseite abstrahlend</a:t>
            </a:r>
          </a:p>
          <a:p>
            <a:pPr marL="137160" indent="0">
              <a:buNone/>
            </a:pPr>
            <a:r>
              <a:rPr lang="de-DE" sz="1600" dirty="0">
                <a:solidFill>
                  <a:srgbClr val="0070C0"/>
                </a:solidFill>
              </a:rPr>
              <a:t>Rebellierendes Qi der Blasenleitbahn </a:t>
            </a:r>
          </a:p>
          <a:p>
            <a:pPr marL="137160" indent="0">
              <a:buNone/>
            </a:pPr>
            <a:endParaRPr lang="de-DE" sz="1600" dirty="0"/>
          </a:p>
          <a:p>
            <a:pPr marL="137160" indent="0">
              <a:buNone/>
            </a:pPr>
            <a:r>
              <a:rPr lang="de-DE" sz="1600" dirty="0"/>
              <a:t>IV</a:t>
            </a:r>
          </a:p>
          <a:p>
            <a:pPr marL="137160" indent="0">
              <a:buNone/>
            </a:pPr>
            <a:r>
              <a:rPr lang="de-DE" sz="1600" dirty="0"/>
              <a:t>Brennend entlang der </a:t>
            </a:r>
            <a:r>
              <a:rPr lang="de-DE" sz="1600" dirty="0" err="1"/>
              <a:t>Gb</a:t>
            </a:r>
            <a:r>
              <a:rPr lang="de-DE" sz="1600" dirty="0"/>
              <a:t>-Leitbahn</a:t>
            </a:r>
          </a:p>
          <a:p>
            <a:pPr marL="137160" indent="0">
              <a:buNone/>
            </a:pPr>
            <a:r>
              <a:rPr lang="de-DE" sz="1600" dirty="0">
                <a:solidFill>
                  <a:srgbClr val="0070C0"/>
                </a:solidFill>
              </a:rPr>
              <a:t>Hitze in den </a:t>
            </a:r>
            <a:r>
              <a:rPr lang="de-DE" sz="1600" dirty="0" err="1">
                <a:solidFill>
                  <a:srgbClr val="0070C0"/>
                </a:solidFill>
              </a:rPr>
              <a:t>shaoyang</a:t>
            </a:r>
            <a:r>
              <a:rPr lang="de-DE" sz="1600" dirty="0">
                <a:solidFill>
                  <a:srgbClr val="0070C0"/>
                </a:solidFill>
              </a:rPr>
              <a:t>-Leitbahnen</a:t>
            </a:r>
          </a:p>
          <a:p>
            <a:pPr marL="137160" indent="0">
              <a:buNone/>
            </a:pPr>
            <a:endParaRPr lang="de-DE" sz="1600" dirty="0"/>
          </a:p>
          <a:p>
            <a:endParaRPr lang="de-DE" sz="1600" dirty="0"/>
          </a:p>
        </p:txBody>
      </p:sp>
      <p:sp>
        <p:nvSpPr>
          <p:cNvPr id="4" name="Datumsplatzhalter 3">
            <a:extLst>
              <a:ext uri="{FF2B5EF4-FFF2-40B4-BE49-F238E27FC236}">
                <a16:creationId xmlns:a16="http://schemas.microsoft.com/office/drawing/2014/main" id="{67D5FF6C-02A5-462E-B7C9-BC760061B521}"/>
              </a:ext>
            </a:extLst>
          </p:cNvPr>
          <p:cNvSpPr>
            <a:spLocks noGrp="1"/>
          </p:cNvSpPr>
          <p:nvPr>
            <p:ph type="dt" sz="half" idx="10"/>
          </p:nvPr>
        </p:nvSpPr>
        <p:spPr/>
        <p:txBody>
          <a:bodyPr/>
          <a:lstStyle/>
          <a:p>
            <a:endParaRPr lang="en-GB" dirty="0"/>
          </a:p>
        </p:txBody>
      </p:sp>
      <p:sp>
        <p:nvSpPr>
          <p:cNvPr id="5" name="Fußzeilenplatzhalter 4">
            <a:extLst>
              <a:ext uri="{FF2B5EF4-FFF2-40B4-BE49-F238E27FC236}">
                <a16:creationId xmlns:a16="http://schemas.microsoft.com/office/drawing/2014/main" id="{58BA0B82-4E40-4104-B74E-51D860A5D6B9}"/>
              </a:ext>
            </a:extLst>
          </p:cNvPr>
          <p:cNvSpPr>
            <a:spLocks noGrp="1"/>
          </p:cNvSpPr>
          <p:nvPr>
            <p:ph type="ftr" sz="quarter" idx="11"/>
          </p:nvPr>
        </p:nvSpPr>
        <p:spPr/>
        <p:txBody>
          <a:bodyPr/>
          <a:lstStyle/>
          <a:p>
            <a:r>
              <a:rPr lang="de-DE"/>
              <a:t>Dr. Andrea-Mercedes Riegel</a:t>
            </a:r>
          </a:p>
        </p:txBody>
      </p:sp>
      <p:sp>
        <p:nvSpPr>
          <p:cNvPr id="6" name="Foliennummernplatzhalter 5">
            <a:extLst>
              <a:ext uri="{FF2B5EF4-FFF2-40B4-BE49-F238E27FC236}">
                <a16:creationId xmlns:a16="http://schemas.microsoft.com/office/drawing/2014/main" id="{06E667BD-2051-4D2D-90F5-871DFFD33783}"/>
              </a:ext>
            </a:extLst>
          </p:cNvPr>
          <p:cNvSpPr>
            <a:spLocks noGrp="1"/>
          </p:cNvSpPr>
          <p:nvPr>
            <p:ph type="sldNum" sz="quarter" idx="12"/>
          </p:nvPr>
        </p:nvSpPr>
        <p:spPr/>
        <p:txBody>
          <a:bodyPr/>
          <a:lstStyle/>
          <a:p>
            <a:fld id="{EA617F0A-0CE0-48C4-A447-71F4570C7096}" type="slidenum">
              <a:rPr lang="de-DE" smtClean="0"/>
              <a:pPr/>
              <a:t>23</a:t>
            </a:fld>
            <a:endParaRPr lang="de-DE"/>
          </a:p>
        </p:txBody>
      </p:sp>
    </p:spTree>
    <p:extLst>
      <p:ext uri="{BB962C8B-B14F-4D97-AF65-F5344CB8AC3E}">
        <p14:creationId xmlns:p14="http://schemas.microsoft.com/office/powerpoint/2010/main" val="2801784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1AE977-AE7D-46AD-B791-C4B3095EAC9C}"/>
              </a:ext>
            </a:extLst>
          </p:cNvPr>
          <p:cNvSpPr>
            <a:spLocks noGrp="1"/>
          </p:cNvSpPr>
          <p:nvPr>
            <p:ph type="title"/>
          </p:nvPr>
        </p:nvSpPr>
        <p:spPr/>
        <p:txBody>
          <a:bodyPr>
            <a:normAutofit/>
          </a:bodyPr>
          <a:lstStyle/>
          <a:p>
            <a:r>
              <a:rPr lang="de-DE" sz="2400" dirty="0"/>
              <a:t>Therapie Lumbalgie-</a:t>
            </a:r>
            <a:r>
              <a:rPr lang="de-DE" sz="2400" dirty="0" err="1"/>
              <a:t>Lumboischialgie</a:t>
            </a:r>
            <a:br>
              <a:rPr lang="de-DE" sz="2400" dirty="0"/>
            </a:br>
            <a:r>
              <a:rPr lang="de-DE" sz="2400" dirty="0"/>
              <a:t>chronisch</a:t>
            </a:r>
          </a:p>
        </p:txBody>
      </p:sp>
      <p:sp>
        <p:nvSpPr>
          <p:cNvPr id="3" name="Inhaltsplatzhalter 2">
            <a:extLst>
              <a:ext uri="{FF2B5EF4-FFF2-40B4-BE49-F238E27FC236}">
                <a16:creationId xmlns:a16="http://schemas.microsoft.com/office/drawing/2014/main" id="{5D3B9DA2-1643-4A3D-91ED-C3A1A3EE47DC}"/>
              </a:ext>
            </a:extLst>
          </p:cNvPr>
          <p:cNvSpPr>
            <a:spLocks noGrp="1"/>
          </p:cNvSpPr>
          <p:nvPr>
            <p:ph idx="1"/>
          </p:nvPr>
        </p:nvSpPr>
        <p:spPr>
          <a:xfrm>
            <a:off x="457200" y="1707515"/>
            <a:ext cx="8229600" cy="4709160"/>
          </a:xfrm>
        </p:spPr>
        <p:txBody>
          <a:bodyPr>
            <a:normAutofit lnSpcReduction="10000"/>
          </a:bodyPr>
          <a:lstStyle/>
          <a:p>
            <a:pPr marL="137160" indent="0">
              <a:buNone/>
            </a:pPr>
            <a:r>
              <a:rPr lang="de-DE" sz="1600" dirty="0"/>
              <a:t>I</a:t>
            </a:r>
          </a:p>
          <a:p>
            <a:pPr marL="137160" indent="0">
              <a:buNone/>
            </a:pPr>
            <a:r>
              <a:rPr lang="de-DE" sz="1600" dirty="0">
                <a:solidFill>
                  <a:srgbClr val="0070C0"/>
                </a:solidFill>
              </a:rPr>
              <a:t>Kälte in der Lende-Nieren-Yang-Leere</a:t>
            </a:r>
          </a:p>
          <a:p>
            <a:pPr marL="137160" indent="0">
              <a:buNone/>
            </a:pPr>
            <a:r>
              <a:rPr lang="de-DE" sz="1600" dirty="0" err="1"/>
              <a:t>Bl</a:t>
            </a:r>
            <a:r>
              <a:rPr lang="de-DE" sz="1600" dirty="0"/>
              <a:t> 23, </a:t>
            </a:r>
            <a:r>
              <a:rPr lang="de-DE" sz="1600" dirty="0" err="1"/>
              <a:t>Bl</a:t>
            </a:r>
            <a:r>
              <a:rPr lang="de-DE" sz="1600" dirty="0"/>
              <a:t> 25 (beides + Moxa), Ni 3, </a:t>
            </a:r>
            <a:r>
              <a:rPr lang="de-DE" sz="1600" dirty="0" err="1"/>
              <a:t>bl</a:t>
            </a:r>
            <a:r>
              <a:rPr lang="de-DE" sz="1600" dirty="0"/>
              <a:t> 57</a:t>
            </a:r>
          </a:p>
          <a:p>
            <a:pPr marL="137160" indent="0">
              <a:buNone/>
            </a:pPr>
            <a:r>
              <a:rPr lang="de-DE" sz="1600" dirty="0" err="1"/>
              <a:t>Eucommiae</a:t>
            </a:r>
            <a:r>
              <a:rPr lang="de-DE" sz="1600" dirty="0"/>
              <a:t> Cortex, </a:t>
            </a:r>
            <a:r>
              <a:rPr lang="de-DE" sz="1600" dirty="0" err="1"/>
              <a:t>Morindae</a:t>
            </a:r>
            <a:r>
              <a:rPr lang="de-DE" sz="1600" dirty="0"/>
              <a:t> Radix, </a:t>
            </a:r>
            <a:r>
              <a:rPr lang="de-DE" sz="1600" dirty="0" err="1"/>
              <a:t>Corni</a:t>
            </a:r>
            <a:r>
              <a:rPr lang="de-DE" sz="1600" dirty="0"/>
              <a:t> </a:t>
            </a:r>
            <a:r>
              <a:rPr lang="de-DE" sz="1600" dirty="0" err="1"/>
              <a:t>Fructus</a:t>
            </a:r>
            <a:r>
              <a:rPr lang="de-DE" sz="1600" dirty="0"/>
              <a:t>, </a:t>
            </a:r>
            <a:r>
              <a:rPr lang="de-DE" sz="1600" dirty="0" err="1"/>
              <a:t>Achyranthis</a:t>
            </a:r>
            <a:r>
              <a:rPr lang="de-DE" sz="1600" dirty="0"/>
              <a:t> </a:t>
            </a:r>
            <a:r>
              <a:rPr lang="de-DE" sz="1600" dirty="0" err="1"/>
              <a:t>bidentatae</a:t>
            </a:r>
            <a:r>
              <a:rPr lang="de-DE" sz="1600" dirty="0"/>
              <a:t> Radix,  </a:t>
            </a:r>
          </a:p>
          <a:p>
            <a:pPr marL="137160" indent="0">
              <a:buNone/>
            </a:pPr>
            <a:r>
              <a:rPr lang="de-DE" sz="1600" dirty="0"/>
              <a:t>II</a:t>
            </a:r>
          </a:p>
          <a:p>
            <a:pPr marL="137160" indent="0">
              <a:buNone/>
            </a:pPr>
            <a:r>
              <a:rPr lang="de-DE" sz="1600" dirty="0">
                <a:solidFill>
                  <a:srgbClr val="0070C0"/>
                </a:solidFill>
              </a:rPr>
              <a:t>Nieren-Yin-Leere</a:t>
            </a:r>
          </a:p>
          <a:p>
            <a:pPr marL="137160" indent="0">
              <a:buNone/>
            </a:pPr>
            <a:r>
              <a:rPr lang="de-DE" sz="1600" dirty="0"/>
              <a:t>Akupunktur s.o. ohne Moxa, Ni 6</a:t>
            </a:r>
          </a:p>
          <a:p>
            <a:pPr marL="137160" indent="0">
              <a:buNone/>
            </a:pPr>
            <a:r>
              <a:rPr lang="de-DE" sz="1600" dirty="0"/>
              <a:t>Kräuter s.o. ohne </a:t>
            </a:r>
            <a:r>
              <a:rPr lang="de-DE" sz="1600" dirty="0" err="1"/>
              <a:t>Eucommiae</a:t>
            </a:r>
            <a:r>
              <a:rPr lang="de-DE" sz="1600" dirty="0"/>
              <a:t> Cortex</a:t>
            </a:r>
          </a:p>
          <a:p>
            <a:pPr marL="137160" indent="0">
              <a:buNone/>
            </a:pPr>
            <a:r>
              <a:rPr lang="de-DE" sz="1600" dirty="0"/>
              <a:t>III</a:t>
            </a:r>
          </a:p>
          <a:p>
            <a:pPr marL="137160" indent="0">
              <a:buNone/>
            </a:pPr>
            <a:r>
              <a:rPr lang="de-DE" sz="1600" dirty="0">
                <a:solidFill>
                  <a:srgbClr val="0070C0"/>
                </a:solidFill>
              </a:rPr>
              <a:t>Rebellierendes Qi in der Blasenleitbahn</a:t>
            </a:r>
          </a:p>
          <a:p>
            <a:pPr marL="137160" indent="0">
              <a:buNone/>
            </a:pPr>
            <a:r>
              <a:rPr lang="de-DE" sz="1600" dirty="0" err="1"/>
              <a:t>Bl</a:t>
            </a:r>
            <a:r>
              <a:rPr lang="de-DE" sz="1600" dirty="0"/>
              <a:t> 23, </a:t>
            </a:r>
            <a:r>
              <a:rPr lang="de-DE" sz="1600" dirty="0" err="1"/>
              <a:t>Bl</a:t>
            </a:r>
            <a:r>
              <a:rPr lang="de-DE" sz="1600" dirty="0"/>
              <a:t> 20, </a:t>
            </a:r>
            <a:r>
              <a:rPr lang="de-DE" sz="1600" dirty="0" err="1"/>
              <a:t>Bl</a:t>
            </a:r>
            <a:r>
              <a:rPr lang="de-DE" sz="1600" dirty="0"/>
              <a:t> 57, </a:t>
            </a:r>
            <a:r>
              <a:rPr lang="de-DE" sz="1600" dirty="0" err="1"/>
              <a:t>Bl</a:t>
            </a:r>
            <a:r>
              <a:rPr lang="de-DE" sz="1600" dirty="0"/>
              <a:t> 60, </a:t>
            </a:r>
            <a:r>
              <a:rPr lang="de-DE" sz="1600" dirty="0" err="1"/>
              <a:t>Bl</a:t>
            </a:r>
            <a:r>
              <a:rPr lang="de-DE" sz="1600" dirty="0"/>
              <a:t> 55</a:t>
            </a:r>
          </a:p>
          <a:p>
            <a:pPr marL="137160" indent="0">
              <a:buNone/>
            </a:pPr>
            <a:r>
              <a:rPr lang="de-DE" sz="1600" dirty="0" err="1"/>
              <a:t>Clematidis</a:t>
            </a:r>
            <a:r>
              <a:rPr lang="de-DE" sz="1600" dirty="0"/>
              <a:t> Radix, </a:t>
            </a:r>
            <a:r>
              <a:rPr lang="de-DE" sz="1600" dirty="0" err="1"/>
              <a:t>Achyranthis</a:t>
            </a:r>
            <a:r>
              <a:rPr lang="de-DE" sz="1600" dirty="0"/>
              <a:t> </a:t>
            </a:r>
            <a:r>
              <a:rPr lang="de-DE" sz="1600" dirty="0" err="1"/>
              <a:t>bidentatae</a:t>
            </a:r>
            <a:r>
              <a:rPr lang="de-DE" sz="1600" dirty="0"/>
              <a:t> Radix, </a:t>
            </a:r>
            <a:r>
              <a:rPr lang="de-DE" sz="1600" dirty="0" err="1"/>
              <a:t>Taxilli</a:t>
            </a:r>
            <a:r>
              <a:rPr lang="de-DE" sz="1600" dirty="0"/>
              <a:t> </a:t>
            </a:r>
            <a:r>
              <a:rPr lang="de-DE" sz="1600" dirty="0" err="1"/>
              <a:t>Herba</a:t>
            </a:r>
            <a:r>
              <a:rPr lang="de-DE" sz="1600" dirty="0"/>
              <a:t>, Mori </a:t>
            </a:r>
            <a:r>
              <a:rPr lang="de-DE" sz="1600" dirty="0" err="1"/>
              <a:t>Ramulus</a:t>
            </a:r>
            <a:endParaRPr lang="de-DE" sz="1600" dirty="0"/>
          </a:p>
          <a:p>
            <a:pPr marL="137160" indent="0">
              <a:buNone/>
            </a:pPr>
            <a:r>
              <a:rPr lang="de-DE" sz="1600" dirty="0"/>
              <a:t>IV</a:t>
            </a:r>
          </a:p>
          <a:p>
            <a:pPr marL="137160" indent="0">
              <a:buNone/>
            </a:pPr>
            <a:r>
              <a:rPr lang="de-DE" sz="1600" dirty="0">
                <a:solidFill>
                  <a:srgbClr val="0070C0"/>
                </a:solidFill>
              </a:rPr>
              <a:t>Hitze in den </a:t>
            </a:r>
            <a:r>
              <a:rPr lang="de-DE" sz="1600" dirty="0" err="1">
                <a:solidFill>
                  <a:srgbClr val="0070C0"/>
                </a:solidFill>
              </a:rPr>
              <a:t>shaoyang</a:t>
            </a:r>
            <a:r>
              <a:rPr lang="de-DE" sz="1600" dirty="0">
                <a:solidFill>
                  <a:srgbClr val="0070C0"/>
                </a:solidFill>
              </a:rPr>
              <a:t>-Leitbahnen</a:t>
            </a:r>
          </a:p>
          <a:p>
            <a:pPr marL="137160" indent="0">
              <a:buNone/>
            </a:pPr>
            <a:r>
              <a:rPr lang="de-DE" sz="1600" dirty="0" err="1"/>
              <a:t>Gb</a:t>
            </a:r>
            <a:r>
              <a:rPr lang="de-DE" sz="1600" dirty="0"/>
              <a:t> 34, </a:t>
            </a:r>
            <a:r>
              <a:rPr lang="de-DE" sz="1600" dirty="0" err="1"/>
              <a:t>Gb</a:t>
            </a:r>
            <a:r>
              <a:rPr lang="de-DE" sz="1600" dirty="0"/>
              <a:t> 41, </a:t>
            </a:r>
            <a:r>
              <a:rPr lang="de-DE" sz="1600" dirty="0" err="1"/>
              <a:t>Gb</a:t>
            </a:r>
            <a:r>
              <a:rPr lang="de-DE" sz="1600" dirty="0"/>
              <a:t> 30, </a:t>
            </a:r>
            <a:r>
              <a:rPr lang="de-DE" sz="1600" dirty="0" err="1"/>
              <a:t>Gb</a:t>
            </a:r>
            <a:r>
              <a:rPr lang="de-DE" sz="1600" dirty="0"/>
              <a:t> 29, 3E 5</a:t>
            </a:r>
          </a:p>
          <a:p>
            <a:pPr marL="137160" indent="0">
              <a:buNone/>
            </a:pPr>
            <a:r>
              <a:rPr lang="de-DE" sz="1600" dirty="0" err="1"/>
              <a:t>Gentianae</a:t>
            </a:r>
            <a:r>
              <a:rPr lang="de-DE" sz="1600" dirty="0"/>
              <a:t> Radix, </a:t>
            </a:r>
            <a:r>
              <a:rPr lang="de-DE" sz="1600" dirty="0" err="1"/>
              <a:t>Achranthis</a:t>
            </a:r>
            <a:r>
              <a:rPr lang="de-DE" sz="1600" dirty="0"/>
              <a:t> </a:t>
            </a:r>
            <a:r>
              <a:rPr lang="de-DE" sz="1600" dirty="0" err="1"/>
              <a:t>bidentatae</a:t>
            </a:r>
            <a:r>
              <a:rPr lang="de-DE" sz="1600" dirty="0"/>
              <a:t> Radix, </a:t>
            </a:r>
            <a:r>
              <a:rPr lang="de-DE" sz="1600" dirty="0" err="1"/>
              <a:t>Angelicae</a:t>
            </a:r>
            <a:r>
              <a:rPr lang="de-DE" sz="1600" dirty="0"/>
              <a:t> </a:t>
            </a:r>
            <a:r>
              <a:rPr lang="de-DE" sz="1600" dirty="0" err="1"/>
              <a:t>pubescentis</a:t>
            </a:r>
            <a:r>
              <a:rPr lang="de-DE" sz="1600" dirty="0"/>
              <a:t> Radix </a:t>
            </a:r>
          </a:p>
        </p:txBody>
      </p:sp>
      <p:sp>
        <p:nvSpPr>
          <p:cNvPr id="4" name="Datumsplatzhalter 3">
            <a:extLst>
              <a:ext uri="{FF2B5EF4-FFF2-40B4-BE49-F238E27FC236}">
                <a16:creationId xmlns:a16="http://schemas.microsoft.com/office/drawing/2014/main" id="{6B2BFCA1-C9DD-4715-90E6-663F05E7D80D}"/>
              </a:ext>
            </a:extLst>
          </p:cNvPr>
          <p:cNvSpPr>
            <a:spLocks noGrp="1"/>
          </p:cNvSpPr>
          <p:nvPr>
            <p:ph type="dt" sz="half" idx="10"/>
          </p:nvPr>
        </p:nvSpPr>
        <p:spPr/>
        <p:txBody>
          <a:bodyPr/>
          <a:lstStyle/>
          <a:p>
            <a:endParaRPr lang="en-GB" dirty="0"/>
          </a:p>
        </p:txBody>
      </p:sp>
      <p:sp>
        <p:nvSpPr>
          <p:cNvPr id="5" name="Fußzeilenplatzhalter 4">
            <a:extLst>
              <a:ext uri="{FF2B5EF4-FFF2-40B4-BE49-F238E27FC236}">
                <a16:creationId xmlns:a16="http://schemas.microsoft.com/office/drawing/2014/main" id="{6F461453-2265-447D-9686-6C0B396D6CD1}"/>
              </a:ext>
            </a:extLst>
          </p:cNvPr>
          <p:cNvSpPr>
            <a:spLocks noGrp="1"/>
          </p:cNvSpPr>
          <p:nvPr>
            <p:ph type="ftr" sz="quarter" idx="11"/>
          </p:nvPr>
        </p:nvSpPr>
        <p:spPr/>
        <p:txBody>
          <a:bodyPr/>
          <a:lstStyle/>
          <a:p>
            <a:r>
              <a:rPr lang="de-DE"/>
              <a:t>Dr. Andrea-Mercedes Riegel</a:t>
            </a:r>
          </a:p>
        </p:txBody>
      </p:sp>
      <p:sp>
        <p:nvSpPr>
          <p:cNvPr id="6" name="Foliennummernplatzhalter 5">
            <a:extLst>
              <a:ext uri="{FF2B5EF4-FFF2-40B4-BE49-F238E27FC236}">
                <a16:creationId xmlns:a16="http://schemas.microsoft.com/office/drawing/2014/main" id="{51071121-6B0E-49A2-9577-9DEF4BC8F52C}"/>
              </a:ext>
            </a:extLst>
          </p:cNvPr>
          <p:cNvSpPr>
            <a:spLocks noGrp="1"/>
          </p:cNvSpPr>
          <p:nvPr>
            <p:ph type="sldNum" sz="quarter" idx="12"/>
          </p:nvPr>
        </p:nvSpPr>
        <p:spPr/>
        <p:txBody>
          <a:bodyPr/>
          <a:lstStyle/>
          <a:p>
            <a:fld id="{EA617F0A-0CE0-48C4-A447-71F4570C7096}" type="slidenum">
              <a:rPr lang="de-DE" smtClean="0"/>
              <a:pPr/>
              <a:t>24</a:t>
            </a:fld>
            <a:endParaRPr lang="de-DE"/>
          </a:p>
        </p:txBody>
      </p:sp>
    </p:spTree>
    <p:extLst>
      <p:ext uri="{BB962C8B-B14F-4D97-AF65-F5344CB8AC3E}">
        <p14:creationId xmlns:p14="http://schemas.microsoft.com/office/powerpoint/2010/main" val="3602447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372E8-026D-4161-8A92-2D08BE886D6C}"/>
              </a:ext>
            </a:extLst>
          </p:cNvPr>
          <p:cNvSpPr>
            <a:spLocks noGrp="1"/>
          </p:cNvSpPr>
          <p:nvPr>
            <p:ph type="title"/>
          </p:nvPr>
        </p:nvSpPr>
        <p:spPr/>
        <p:txBody>
          <a:bodyPr>
            <a:normAutofit/>
          </a:bodyPr>
          <a:lstStyle/>
          <a:p>
            <a:r>
              <a:rPr lang="de-DE" sz="2400" dirty="0" err="1"/>
              <a:t>Lumbo</a:t>
            </a:r>
            <a:r>
              <a:rPr lang="de-DE" sz="2400" dirty="0"/>
              <a:t>(</a:t>
            </a:r>
            <a:r>
              <a:rPr lang="de-DE" sz="2400" dirty="0" err="1"/>
              <a:t>ischialgie</a:t>
            </a:r>
            <a:r>
              <a:rPr lang="de-DE" sz="2400" dirty="0"/>
              <a:t>) akut</a:t>
            </a:r>
          </a:p>
        </p:txBody>
      </p:sp>
      <p:sp>
        <p:nvSpPr>
          <p:cNvPr id="3" name="Inhaltsplatzhalter 2">
            <a:extLst>
              <a:ext uri="{FF2B5EF4-FFF2-40B4-BE49-F238E27FC236}">
                <a16:creationId xmlns:a16="http://schemas.microsoft.com/office/drawing/2014/main" id="{5CFBC891-05F8-4106-BA65-10C715E67DFA}"/>
              </a:ext>
            </a:extLst>
          </p:cNvPr>
          <p:cNvSpPr>
            <a:spLocks noGrp="1"/>
          </p:cNvSpPr>
          <p:nvPr>
            <p:ph idx="1"/>
          </p:nvPr>
        </p:nvSpPr>
        <p:spPr/>
        <p:txBody>
          <a:bodyPr>
            <a:normAutofit/>
          </a:bodyPr>
          <a:lstStyle/>
          <a:p>
            <a:pPr marL="137160" indent="0">
              <a:buNone/>
            </a:pPr>
            <a:r>
              <a:rPr lang="de-DE" sz="1800" dirty="0">
                <a:solidFill>
                  <a:srgbClr val="0070C0"/>
                </a:solidFill>
              </a:rPr>
              <a:t>Wind-Kälte-(Feuchtigkeit)</a:t>
            </a:r>
          </a:p>
          <a:p>
            <a:pPr marL="137160" indent="0">
              <a:buNone/>
            </a:pPr>
            <a:r>
              <a:rPr lang="de-DE" sz="1800" dirty="0"/>
              <a:t>HS: Schwere und Kraftlosigkeit der Lende </a:t>
            </a:r>
          </a:p>
          <a:p>
            <a:pPr marL="137160" indent="0">
              <a:buNone/>
            </a:pPr>
            <a:r>
              <a:rPr lang="de-DE" sz="1800" dirty="0" err="1">
                <a:solidFill>
                  <a:srgbClr val="1A180F"/>
                </a:solidFill>
              </a:rPr>
              <a:t>Bl</a:t>
            </a:r>
            <a:r>
              <a:rPr lang="de-DE" sz="1800" dirty="0">
                <a:solidFill>
                  <a:srgbClr val="1A180F"/>
                </a:solidFill>
              </a:rPr>
              <a:t> 23, </a:t>
            </a:r>
            <a:r>
              <a:rPr lang="de-DE" sz="1800" dirty="0" err="1">
                <a:solidFill>
                  <a:srgbClr val="1A180F"/>
                </a:solidFill>
              </a:rPr>
              <a:t>Bl</a:t>
            </a:r>
            <a:r>
              <a:rPr lang="de-DE" sz="1800" dirty="0">
                <a:solidFill>
                  <a:srgbClr val="1A180F"/>
                </a:solidFill>
              </a:rPr>
              <a:t> 25 jeweils + Moxa, </a:t>
            </a:r>
            <a:r>
              <a:rPr lang="de-DE" sz="1800" dirty="0" err="1">
                <a:solidFill>
                  <a:srgbClr val="1A180F"/>
                </a:solidFill>
              </a:rPr>
              <a:t>Bl</a:t>
            </a:r>
            <a:r>
              <a:rPr lang="de-DE" sz="1800" dirty="0">
                <a:solidFill>
                  <a:srgbClr val="1A180F"/>
                </a:solidFill>
              </a:rPr>
              <a:t> 54, Ni 3</a:t>
            </a:r>
          </a:p>
          <a:p>
            <a:pPr marL="137160" indent="0">
              <a:buNone/>
            </a:pPr>
            <a:endParaRPr lang="de-DE" sz="1800" dirty="0">
              <a:solidFill>
                <a:srgbClr val="1A180F"/>
              </a:solidFill>
            </a:endParaRPr>
          </a:p>
          <a:p>
            <a:pPr marL="137160" indent="0">
              <a:buNone/>
            </a:pPr>
            <a:r>
              <a:rPr lang="de-DE" sz="1800" dirty="0">
                <a:solidFill>
                  <a:srgbClr val="0070C0"/>
                </a:solidFill>
              </a:rPr>
              <a:t>Blockade der Blasenleitbahn Wind-Kälte-(Feuchtigkeit)</a:t>
            </a:r>
          </a:p>
          <a:p>
            <a:pPr marL="137160" indent="0">
              <a:buNone/>
            </a:pPr>
            <a:r>
              <a:rPr lang="de-DE" sz="1800" dirty="0">
                <a:solidFill>
                  <a:srgbClr val="1A180F"/>
                </a:solidFill>
              </a:rPr>
              <a:t>(Hexenschuss)</a:t>
            </a:r>
          </a:p>
          <a:p>
            <a:pPr marL="137160" indent="0">
              <a:buNone/>
            </a:pPr>
            <a:r>
              <a:rPr lang="de-DE" sz="1800" dirty="0">
                <a:solidFill>
                  <a:srgbClr val="1A180F"/>
                </a:solidFill>
              </a:rPr>
              <a:t>HS: komplette Bewegungsunfähigkeit</a:t>
            </a:r>
          </a:p>
          <a:p>
            <a:pPr marL="137160" indent="0">
              <a:buNone/>
            </a:pPr>
            <a:r>
              <a:rPr lang="de-DE" sz="1800" dirty="0">
                <a:solidFill>
                  <a:srgbClr val="1A180F"/>
                </a:solidFill>
              </a:rPr>
              <a:t>Fernpunkte an der Hand (</a:t>
            </a:r>
            <a:r>
              <a:rPr lang="de-DE" sz="1800" dirty="0" err="1">
                <a:solidFill>
                  <a:srgbClr val="1A180F"/>
                </a:solidFill>
              </a:rPr>
              <a:t>yaotongdian</a:t>
            </a:r>
            <a:r>
              <a:rPr lang="zh-CN" altLang="de-DE" sz="1800" dirty="0">
                <a:solidFill>
                  <a:srgbClr val="1A180F"/>
                </a:solidFill>
              </a:rPr>
              <a:t>腰痛点</a:t>
            </a:r>
            <a:r>
              <a:rPr lang="de-DE" sz="1800" dirty="0">
                <a:solidFill>
                  <a:srgbClr val="1A180F"/>
                </a:solidFill>
              </a:rPr>
              <a:t>), </a:t>
            </a:r>
            <a:r>
              <a:rPr lang="de-DE" sz="1800" dirty="0" err="1">
                <a:solidFill>
                  <a:srgbClr val="1A180F"/>
                </a:solidFill>
              </a:rPr>
              <a:t>Bl</a:t>
            </a:r>
            <a:r>
              <a:rPr lang="de-DE" sz="1800" dirty="0">
                <a:solidFill>
                  <a:srgbClr val="1A180F"/>
                </a:solidFill>
              </a:rPr>
              <a:t> 62</a:t>
            </a:r>
          </a:p>
          <a:p>
            <a:pPr marL="137160" indent="0">
              <a:buNone/>
            </a:pPr>
            <a:endParaRPr lang="de-DE" sz="1800" dirty="0">
              <a:solidFill>
                <a:srgbClr val="1A180F"/>
              </a:solidFill>
            </a:endParaRPr>
          </a:p>
          <a:p>
            <a:pPr marL="137160" indent="0">
              <a:buNone/>
            </a:pPr>
            <a:endParaRPr lang="de-DE" sz="1800" dirty="0"/>
          </a:p>
        </p:txBody>
      </p:sp>
      <p:sp>
        <p:nvSpPr>
          <p:cNvPr id="4" name="Datumsplatzhalter 3">
            <a:extLst>
              <a:ext uri="{FF2B5EF4-FFF2-40B4-BE49-F238E27FC236}">
                <a16:creationId xmlns:a16="http://schemas.microsoft.com/office/drawing/2014/main" id="{A70590A1-1C5E-497E-BC89-09A63BCB1B8F}"/>
              </a:ext>
            </a:extLst>
          </p:cNvPr>
          <p:cNvSpPr>
            <a:spLocks noGrp="1"/>
          </p:cNvSpPr>
          <p:nvPr>
            <p:ph type="dt" sz="half" idx="10"/>
          </p:nvPr>
        </p:nvSpPr>
        <p:spPr/>
        <p:txBody>
          <a:bodyPr/>
          <a:lstStyle/>
          <a:p>
            <a:endParaRPr lang="en-GB" dirty="0"/>
          </a:p>
        </p:txBody>
      </p:sp>
      <p:sp>
        <p:nvSpPr>
          <p:cNvPr id="5" name="Fußzeilenplatzhalter 4">
            <a:extLst>
              <a:ext uri="{FF2B5EF4-FFF2-40B4-BE49-F238E27FC236}">
                <a16:creationId xmlns:a16="http://schemas.microsoft.com/office/drawing/2014/main" id="{4D13C60D-1209-4E93-8A51-8BF4CBA3D7D8}"/>
              </a:ext>
            </a:extLst>
          </p:cNvPr>
          <p:cNvSpPr>
            <a:spLocks noGrp="1"/>
          </p:cNvSpPr>
          <p:nvPr>
            <p:ph type="ftr" sz="quarter" idx="11"/>
          </p:nvPr>
        </p:nvSpPr>
        <p:spPr/>
        <p:txBody>
          <a:bodyPr/>
          <a:lstStyle/>
          <a:p>
            <a:r>
              <a:rPr lang="de-DE"/>
              <a:t>Dr. Andrea-Mercedes Riegel</a:t>
            </a:r>
          </a:p>
        </p:txBody>
      </p:sp>
      <p:sp>
        <p:nvSpPr>
          <p:cNvPr id="6" name="Foliennummernplatzhalter 5">
            <a:extLst>
              <a:ext uri="{FF2B5EF4-FFF2-40B4-BE49-F238E27FC236}">
                <a16:creationId xmlns:a16="http://schemas.microsoft.com/office/drawing/2014/main" id="{886CBD2F-1524-4E85-B2CA-BA90FB097D8E}"/>
              </a:ext>
            </a:extLst>
          </p:cNvPr>
          <p:cNvSpPr>
            <a:spLocks noGrp="1"/>
          </p:cNvSpPr>
          <p:nvPr>
            <p:ph type="sldNum" sz="quarter" idx="12"/>
          </p:nvPr>
        </p:nvSpPr>
        <p:spPr/>
        <p:txBody>
          <a:bodyPr/>
          <a:lstStyle/>
          <a:p>
            <a:fld id="{EA617F0A-0CE0-48C4-A447-71F4570C7096}" type="slidenum">
              <a:rPr lang="de-DE" smtClean="0"/>
              <a:pPr/>
              <a:t>25</a:t>
            </a:fld>
            <a:endParaRPr lang="de-DE"/>
          </a:p>
        </p:txBody>
      </p:sp>
    </p:spTree>
    <p:extLst>
      <p:ext uri="{BB962C8B-B14F-4D97-AF65-F5344CB8AC3E}">
        <p14:creationId xmlns:p14="http://schemas.microsoft.com/office/powerpoint/2010/main" val="1724133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A364CD-051E-4492-AA8A-47DC9D623D97}"/>
              </a:ext>
            </a:extLst>
          </p:cNvPr>
          <p:cNvSpPr>
            <a:spLocks noGrp="1"/>
          </p:cNvSpPr>
          <p:nvPr>
            <p:ph type="title"/>
          </p:nvPr>
        </p:nvSpPr>
        <p:spPr/>
        <p:txBody>
          <a:bodyPr>
            <a:normAutofit/>
          </a:bodyPr>
          <a:lstStyle/>
          <a:p>
            <a:r>
              <a:rPr lang="de-DE" sz="2400" dirty="0"/>
              <a:t>Vorzüge und Grenzen der CM  </a:t>
            </a:r>
          </a:p>
        </p:txBody>
      </p:sp>
      <p:sp>
        <p:nvSpPr>
          <p:cNvPr id="3" name="Inhaltsplatzhalter 2">
            <a:extLst>
              <a:ext uri="{FF2B5EF4-FFF2-40B4-BE49-F238E27FC236}">
                <a16:creationId xmlns:a16="http://schemas.microsoft.com/office/drawing/2014/main" id="{7CD0F6DD-6251-4B99-8566-E2D022F8288B}"/>
              </a:ext>
            </a:extLst>
          </p:cNvPr>
          <p:cNvSpPr>
            <a:spLocks noGrp="1"/>
          </p:cNvSpPr>
          <p:nvPr>
            <p:ph idx="1"/>
          </p:nvPr>
        </p:nvSpPr>
        <p:spPr/>
        <p:txBody>
          <a:bodyPr>
            <a:normAutofit/>
          </a:bodyPr>
          <a:lstStyle/>
          <a:p>
            <a:pPr marL="137160" indent="0">
              <a:buNone/>
            </a:pPr>
            <a:endParaRPr lang="de-DE" sz="1800" dirty="0"/>
          </a:p>
          <a:p>
            <a:pPr marL="137160" indent="0">
              <a:buNone/>
            </a:pPr>
            <a:r>
              <a:rPr lang="de-DE" sz="1800" dirty="0">
                <a:solidFill>
                  <a:srgbClr val="FF0000"/>
                </a:solidFill>
              </a:rPr>
              <a:t>Behandlung von Patienten, nicht von Krankheiten</a:t>
            </a:r>
          </a:p>
          <a:p>
            <a:pPr marL="137160" indent="0">
              <a:buNone/>
            </a:pPr>
            <a:endParaRPr lang="de-DE" sz="1800" dirty="0">
              <a:solidFill>
                <a:srgbClr val="FF0000"/>
              </a:solidFill>
            </a:endParaRPr>
          </a:p>
          <a:p>
            <a:pPr marL="137160" indent="0">
              <a:buNone/>
            </a:pPr>
            <a:r>
              <a:rPr lang="de-DE" sz="1800" dirty="0">
                <a:solidFill>
                  <a:srgbClr val="FF0000"/>
                </a:solidFill>
              </a:rPr>
              <a:t>Individuelle Behandlung</a:t>
            </a:r>
          </a:p>
          <a:p>
            <a:pPr marL="137160" indent="0">
              <a:buNone/>
            </a:pPr>
            <a:endParaRPr lang="de-DE" sz="1800" dirty="0">
              <a:solidFill>
                <a:srgbClr val="FF0000"/>
              </a:solidFill>
            </a:endParaRPr>
          </a:p>
          <a:p>
            <a:pPr marL="137160" indent="0">
              <a:buNone/>
            </a:pPr>
            <a:r>
              <a:rPr lang="de-DE" sz="1800" dirty="0">
                <a:solidFill>
                  <a:srgbClr val="FF0000"/>
                </a:solidFill>
              </a:rPr>
              <a:t>Behandlung an der Ursache, keine reine Symptombehandlung </a:t>
            </a:r>
          </a:p>
          <a:p>
            <a:pPr marL="137160" indent="0">
              <a:buNone/>
            </a:pPr>
            <a:endParaRPr lang="de-DE" sz="1800" dirty="0">
              <a:solidFill>
                <a:srgbClr val="FF0000"/>
              </a:solidFill>
            </a:endParaRPr>
          </a:p>
          <a:p>
            <a:pPr marL="137160" indent="0">
              <a:buNone/>
            </a:pPr>
            <a:r>
              <a:rPr lang="de-DE" sz="1800" dirty="0">
                <a:solidFill>
                  <a:srgbClr val="FF0000"/>
                </a:solidFill>
              </a:rPr>
              <a:t>Sanfte nebenwirkungsarme Methoden </a:t>
            </a:r>
          </a:p>
          <a:p>
            <a:pPr marL="137160" indent="0">
              <a:buNone/>
            </a:pPr>
            <a:endParaRPr lang="de-DE" sz="1800" dirty="0">
              <a:solidFill>
                <a:srgbClr val="FF0000"/>
              </a:solidFill>
            </a:endParaRPr>
          </a:p>
          <a:p>
            <a:pPr marL="137160" indent="0">
              <a:buNone/>
            </a:pPr>
            <a:r>
              <a:rPr lang="de-DE" sz="1800" dirty="0">
                <a:solidFill>
                  <a:srgbClr val="0000FF"/>
                </a:solidFill>
              </a:rPr>
              <a:t>Zeitintensivere Behandlung</a:t>
            </a:r>
          </a:p>
          <a:p>
            <a:pPr marL="137160" indent="0">
              <a:buNone/>
            </a:pPr>
            <a:endParaRPr lang="de-DE" sz="1800" dirty="0">
              <a:solidFill>
                <a:srgbClr val="0000FF"/>
              </a:solidFill>
            </a:endParaRPr>
          </a:p>
          <a:p>
            <a:pPr marL="137160" indent="0">
              <a:buNone/>
            </a:pPr>
            <a:r>
              <a:rPr lang="de-DE" sz="1800" dirty="0">
                <a:solidFill>
                  <a:srgbClr val="0000FF"/>
                </a:solidFill>
              </a:rPr>
              <a:t>Notfallmedizin</a:t>
            </a:r>
          </a:p>
          <a:p>
            <a:pPr marL="137160" indent="0">
              <a:buNone/>
            </a:pPr>
            <a:endParaRPr lang="de-DE" sz="1800" dirty="0">
              <a:solidFill>
                <a:srgbClr val="0000FF"/>
              </a:solidFill>
            </a:endParaRPr>
          </a:p>
          <a:p>
            <a:pPr marL="137160" indent="0">
              <a:buNone/>
            </a:pPr>
            <a:r>
              <a:rPr lang="de-DE" sz="1800" dirty="0">
                <a:solidFill>
                  <a:srgbClr val="0000FF"/>
                </a:solidFill>
              </a:rPr>
              <a:t>Operationen</a:t>
            </a:r>
          </a:p>
          <a:p>
            <a:pPr marL="137160" indent="0">
              <a:buNone/>
            </a:pPr>
            <a:endParaRPr lang="de-DE" sz="1800" dirty="0">
              <a:solidFill>
                <a:srgbClr val="FF0000"/>
              </a:solidFill>
            </a:endParaRPr>
          </a:p>
          <a:p>
            <a:pPr marL="137160" indent="0">
              <a:buNone/>
            </a:pPr>
            <a:endParaRPr lang="de-DE" sz="1800" dirty="0">
              <a:solidFill>
                <a:srgbClr val="FF0000"/>
              </a:solidFill>
            </a:endParaRPr>
          </a:p>
          <a:p>
            <a:pPr marL="137160" indent="0">
              <a:buNone/>
            </a:pPr>
            <a:endParaRPr lang="de-DE" sz="1800" dirty="0"/>
          </a:p>
          <a:p>
            <a:pPr marL="137160" indent="0">
              <a:buNone/>
            </a:pPr>
            <a:endParaRPr lang="de-DE" sz="1800" dirty="0"/>
          </a:p>
          <a:p>
            <a:pPr marL="137160" indent="0">
              <a:buNone/>
            </a:pPr>
            <a:endParaRPr lang="de-DE" sz="1800" dirty="0"/>
          </a:p>
        </p:txBody>
      </p:sp>
      <p:sp>
        <p:nvSpPr>
          <p:cNvPr id="4" name="Datumsplatzhalter 3">
            <a:extLst>
              <a:ext uri="{FF2B5EF4-FFF2-40B4-BE49-F238E27FC236}">
                <a16:creationId xmlns:a16="http://schemas.microsoft.com/office/drawing/2014/main" id="{6056F5E5-D95D-422A-9923-AF1457D666DC}"/>
              </a:ext>
            </a:extLst>
          </p:cNvPr>
          <p:cNvSpPr>
            <a:spLocks noGrp="1"/>
          </p:cNvSpPr>
          <p:nvPr>
            <p:ph type="dt" sz="half" idx="10"/>
          </p:nvPr>
        </p:nvSpPr>
        <p:spPr/>
        <p:txBody>
          <a:bodyPr/>
          <a:lstStyle/>
          <a:p>
            <a:r>
              <a:rPr lang="de-DE" dirty="0"/>
              <a:t>2020</a:t>
            </a:r>
            <a:endParaRPr lang="en-GB" dirty="0"/>
          </a:p>
        </p:txBody>
      </p:sp>
      <p:sp>
        <p:nvSpPr>
          <p:cNvPr id="5" name="Fußzeilenplatzhalter 4">
            <a:extLst>
              <a:ext uri="{FF2B5EF4-FFF2-40B4-BE49-F238E27FC236}">
                <a16:creationId xmlns:a16="http://schemas.microsoft.com/office/drawing/2014/main" id="{87E0C0D1-9286-4CCB-BA84-610465E18BD4}"/>
              </a:ext>
            </a:extLst>
          </p:cNvPr>
          <p:cNvSpPr>
            <a:spLocks noGrp="1"/>
          </p:cNvSpPr>
          <p:nvPr>
            <p:ph type="ftr" sz="quarter" idx="11"/>
          </p:nvPr>
        </p:nvSpPr>
        <p:spPr/>
        <p:txBody>
          <a:bodyPr/>
          <a:lstStyle/>
          <a:p>
            <a:r>
              <a:rPr lang="de-DE"/>
              <a:t>Dr. Andrea-Mercedes Riegel</a:t>
            </a:r>
          </a:p>
        </p:txBody>
      </p:sp>
      <p:sp>
        <p:nvSpPr>
          <p:cNvPr id="6" name="Foliennummernplatzhalter 5">
            <a:extLst>
              <a:ext uri="{FF2B5EF4-FFF2-40B4-BE49-F238E27FC236}">
                <a16:creationId xmlns:a16="http://schemas.microsoft.com/office/drawing/2014/main" id="{CDCDCE4C-B95C-42A5-A926-834898B1C1F0}"/>
              </a:ext>
            </a:extLst>
          </p:cNvPr>
          <p:cNvSpPr>
            <a:spLocks noGrp="1"/>
          </p:cNvSpPr>
          <p:nvPr>
            <p:ph type="sldNum" sz="quarter" idx="12"/>
          </p:nvPr>
        </p:nvSpPr>
        <p:spPr/>
        <p:txBody>
          <a:bodyPr/>
          <a:lstStyle/>
          <a:p>
            <a:fld id="{EA617F0A-0CE0-48C4-A447-71F4570C7096}" type="slidenum">
              <a:rPr lang="de-DE" smtClean="0"/>
              <a:pPr/>
              <a:t>26</a:t>
            </a:fld>
            <a:endParaRPr lang="de-DE"/>
          </a:p>
        </p:txBody>
      </p:sp>
    </p:spTree>
    <p:extLst>
      <p:ext uri="{BB962C8B-B14F-4D97-AF65-F5344CB8AC3E}">
        <p14:creationId xmlns:p14="http://schemas.microsoft.com/office/powerpoint/2010/main" val="63802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Fragen ?</a:t>
            </a:r>
          </a:p>
        </p:txBody>
      </p:sp>
      <p:sp>
        <p:nvSpPr>
          <p:cNvPr id="3" name="Inhaltsplatzhalter 2"/>
          <p:cNvSpPr>
            <a:spLocks noGrp="1"/>
          </p:cNvSpPr>
          <p:nvPr>
            <p:ph idx="1"/>
          </p:nvPr>
        </p:nvSpPr>
        <p:spPr/>
        <p:txBody>
          <a:bodyPr/>
          <a:lstStyle/>
          <a:p>
            <a:pPr marL="137160" indent="0">
              <a:buNone/>
            </a:pPr>
            <a:endParaRPr lang="de-DE" dirty="0"/>
          </a:p>
        </p:txBody>
      </p:sp>
      <p:sp>
        <p:nvSpPr>
          <p:cNvPr id="4" name="Datumsplatzhalter 3"/>
          <p:cNvSpPr>
            <a:spLocks noGrp="1"/>
          </p:cNvSpPr>
          <p:nvPr>
            <p:ph type="dt" sz="half" idx="10"/>
          </p:nvPr>
        </p:nvSpPr>
        <p:spPr/>
        <p:txBody>
          <a:bodyPr/>
          <a:lstStyle/>
          <a:p>
            <a:r>
              <a:rPr lang="en-GB" dirty="0"/>
              <a:t>2020</a:t>
            </a:r>
          </a:p>
        </p:txBody>
      </p:sp>
      <p:sp>
        <p:nvSpPr>
          <p:cNvPr id="6" name="Foliennummernplatzhalter 5"/>
          <p:cNvSpPr>
            <a:spLocks noGrp="1"/>
          </p:cNvSpPr>
          <p:nvPr>
            <p:ph type="sldNum" sz="quarter" idx="12"/>
          </p:nvPr>
        </p:nvSpPr>
        <p:spPr/>
        <p:txBody>
          <a:bodyPr/>
          <a:lstStyle/>
          <a:p>
            <a:fld id="{EA617F0A-0CE0-48C4-A447-71F4570C7096}" type="slidenum">
              <a:rPr lang="de-DE" smtClean="0"/>
              <a:pPr/>
              <a:t>27</a:t>
            </a:fld>
            <a:endParaRPr lang="de-DE"/>
          </a:p>
        </p:txBody>
      </p:sp>
      <p:sp>
        <p:nvSpPr>
          <p:cNvPr id="7" name="Fußzeilenplatzhalter 4"/>
          <p:cNvSpPr>
            <a:spLocks noGrp="1"/>
          </p:cNvSpPr>
          <p:nvPr>
            <p:ph type="ftr" sz="quarter" idx="11"/>
          </p:nvPr>
        </p:nvSpPr>
        <p:spPr>
          <a:xfrm>
            <a:off x="3124200" y="6356350"/>
            <a:ext cx="2895600" cy="365125"/>
          </a:xfrm>
          <a:noFill/>
        </p:spPr>
        <p:txBody>
          <a:bodyPr/>
          <a:lstStyle>
            <a:lvl1pPr>
              <a:defRPr b="1"/>
            </a:lvl1pPr>
          </a:lstStyle>
          <a:p>
            <a:r>
              <a:rPr lang="de-DE" dirty="0"/>
              <a:t>Dr. Dr. Andrea Mercedes Riegel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a:t>Die Zahlenwerte der Vier Symbole</a:t>
            </a:r>
          </a:p>
        </p:txBody>
      </p:sp>
      <p:sp>
        <p:nvSpPr>
          <p:cNvPr id="3" name="Inhaltsplatzhalter 2"/>
          <p:cNvSpPr>
            <a:spLocks noGrp="1"/>
          </p:cNvSpPr>
          <p:nvPr>
            <p:ph idx="1"/>
          </p:nvPr>
        </p:nvSpPr>
        <p:spPr/>
        <p:txBody>
          <a:bodyPr/>
          <a:lstStyle/>
          <a:p>
            <a:endParaRPr lang="de-DE" dirty="0"/>
          </a:p>
          <a:p>
            <a:endParaRPr lang="de-DE" dirty="0"/>
          </a:p>
          <a:p>
            <a:endParaRPr lang="de-DE" dirty="0"/>
          </a:p>
          <a:p>
            <a:r>
              <a:rPr lang="de-DE" sz="2000" dirty="0" err="1"/>
              <a:t>Taiyang</a:t>
            </a:r>
            <a:r>
              <a:rPr lang="de-DE" sz="2000" dirty="0"/>
              <a:t>	Shaoyang	</a:t>
            </a:r>
            <a:r>
              <a:rPr lang="de-DE" sz="2000" dirty="0" err="1"/>
              <a:t>Shaoyin</a:t>
            </a:r>
            <a:r>
              <a:rPr lang="de-DE" sz="2000" dirty="0"/>
              <a:t>		</a:t>
            </a:r>
            <a:r>
              <a:rPr lang="de-DE" sz="2000" dirty="0" err="1"/>
              <a:t>Taiyin</a:t>
            </a:r>
            <a:endParaRPr lang="de-DE" sz="2000" dirty="0"/>
          </a:p>
          <a:p>
            <a:pPr lvl="1">
              <a:buNone/>
            </a:pPr>
            <a:r>
              <a:rPr lang="de-DE" sz="1600" dirty="0"/>
              <a:t>9			7		8		6</a:t>
            </a:r>
          </a:p>
        </p:txBody>
      </p:sp>
      <p:sp>
        <p:nvSpPr>
          <p:cNvPr id="4" name="Datumsplatzhalter 3"/>
          <p:cNvSpPr>
            <a:spLocks noGrp="1"/>
          </p:cNvSpPr>
          <p:nvPr>
            <p:ph type="dt" sz="half" idx="10"/>
          </p:nvPr>
        </p:nvSpPr>
        <p:spPr/>
        <p:txBody>
          <a:bodyPr/>
          <a:lstStyle/>
          <a:p>
            <a:r>
              <a:rPr lang="de-DE" dirty="0"/>
              <a:t>8.10.2015</a:t>
            </a:r>
            <a:endParaRPr lang="en-GB" dirty="0"/>
          </a:p>
        </p:txBody>
      </p:sp>
      <p:sp>
        <p:nvSpPr>
          <p:cNvPr id="6" name="Foliennummernplatzhalter 5"/>
          <p:cNvSpPr>
            <a:spLocks noGrp="1"/>
          </p:cNvSpPr>
          <p:nvPr>
            <p:ph type="sldNum" sz="quarter" idx="12"/>
          </p:nvPr>
        </p:nvSpPr>
        <p:spPr/>
        <p:txBody>
          <a:bodyPr/>
          <a:lstStyle/>
          <a:p>
            <a:fld id="{EA617F0A-0CE0-48C4-A447-71F4570C7096}" type="slidenum">
              <a:rPr lang="de-DE" smtClean="0"/>
              <a:pPr/>
              <a:t>28</a:t>
            </a:fld>
            <a:endParaRPr lang="de-DE"/>
          </a:p>
        </p:txBody>
      </p:sp>
      <p:sp>
        <p:nvSpPr>
          <p:cNvPr id="7" name="Fußzeilenplatzhalter 4"/>
          <p:cNvSpPr>
            <a:spLocks noGrp="1"/>
          </p:cNvSpPr>
          <p:nvPr>
            <p:ph type="ftr" sz="quarter" idx="11"/>
          </p:nvPr>
        </p:nvSpPr>
        <p:spPr>
          <a:xfrm>
            <a:off x="3124200" y="6356350"/>
            <a:ext cx="2895600" cy="365125"/>
          </a:xfrm>
          <a:noFill/>
        </p:spPr>
        <p:txBody>
          <a:bodyPr/>
          <a:lstStyle>
            <a:lvl1pPr>
              <a:defRPr b="1"/>
            </a:lvl1pPr>
          </a:lstStyle>
          <a:p>
            <a:r>
              <a:rPr lang="de-DE" dirty="0"/>
              <a:t>Dr. Dr. Andrea Mercedes Riegel</a:t>
            </a:r>
          </a:p>
        </p:txBody>
      </p:sp>
      <p:grpSp>
        <p:nvGrpSpPr>
          <p:cNvPr id="31" name="Gruppieren 30"/>
          <p:cNvGrpSpPr/>
          <p:nvPr/>
        </p:nvGrpSpPr>
        <p:grpSpPr>
          <a:xfrm>
            <a:off x="6048164" y="3933056"/>
            <a:ext cx="361951" cy="52388"/>
            <a:chOff x="6228184" y="3897052"/>
            <a:chExt cx="361951" cy="52388"/>
          </a:xfrm>
        </p:grpSpPr>
        <p:sp>
          <p:nvSpPr>
            <p:cNvPr id="14" name="Line 13"/>
            <p:cNvSpPr>
              <a:spLocks noChangeShapeType="1"/>
            </p:cNvSpPr>
            <p:nvPr/>
          </p:nvSpPr>
          <p:spPr bwMode="auto">
            <a:xfrm>
              <a:off x="6228184" y="3897052"/>
              <a:ext cx="144463" cy="0"/>
            </a:xfrm>
            <a:prstGeom prst="line">
              <a:avLst/>
            </a:prstGeom>
            <a:noFill/>
            <a:ln w="25400">
              <a:solidFill>
                <a:schemeClr val="tx1"/>
              </a:solidFill>
              <a:round/>
              <a:headEnd/>
              <a:tailEnd/>
            </a:ln>
          </p:spPr>
          <p:txBody>
            <a:bodyPr anchor="ctr" anchorCtr="1"/>
            <a:lstStyle/>
            <a:p>
              <a:endParaRPr lang="de-DE"/>
            </a:p>
          </p:txBody>
        </p:sp>
        <p:sp>
          <p:nvSpPr>
            <p:cNvPr id="15" name="Line 14"/>
            <p:cNvSpPr>
              <a:spLocks noChangeShapeType="1"/>
            </p:cNvSpPr>
            <p:nvPr/>
          </p:nvSpPr>
          <p:spPr bwMode="auto">
            <a:xfrm>
              <a:off x="6228184" y="3949440"/>
              <a:ext cx="144463" cy="0"/>
            </a:xfrm>
            <a:prstGeom prst="line">
              <a:avLst/>
            </a:prstGeom>
            <a:noFill/>
            <a:ln w="25400">
              <a:solidFill>
                <a:schemeClr val="tx1"/>
              </a:solidFill>
              <a:round/>
              <a:headEnd/>
              <a:tailEnd/>
            </a:ln>
          </p:spPr>
          <p:txBody>
            <a:bodyPr anchor="ctr" anchorCtr="1"/>
            <a:lstStyle/>
            <a:p>
              <a:endParaRPr lang="de-DE"/>
            </a:p>
          </p:txBody>
        </p:sp>
        <p:sp>
          <p:nvSpPr>
            <p:cNvPr id="11" name="Line 17"/>
            <p:cNvSpPr>
              <a:spLocks noChangeShapeType="1"/>
            </p:cNvSpPr>
            <p:nvPr/>
          </p:nvSpPr>
          <p:spPr bwMode="auto">
            <a:xfrm>
              <a:off x="6445672" y="3897052"/>
              <a:ext cx="144463" cy="0"/>
            </a:xfrm>
            <a:prstGeom prst="line">
              <a:avLst/>
            </a:prstGeom>
            <a:noFill/>
            <a:ln w="25400">
              <a:solidFill>
                <a:schemeClr val="tx1"/>
              </a:solidFill>
              <a:round/>
              <a:headEnd/>
              <a:tailEnd/>
            </a:ln>
          </p:spPr>
          <p:txBody>
            <a:bodyPr anchor="ctr" anchorCtr="1"/>
            <a:lstStyle/>
            <a:p>
              <a:endParaRPr lang="de-DE"/>
            </a:p>
          </p:txBody>
        </p:sp>
        <p:sp>
          <p:nvSpPr>
            <p:cNvPr id="12" name="Line 18"/>
            <p:cNvSpPr>
              <a:spLocks noChangeShapeType="1"/>
            </p:cNvSpPr>
            <p:nvPr/>
          </p:nvSpPr>
          <p:spPr bwMode="auto">
            <a:xfrm>
              <a:off x="6445672" y="3949440"/>
              <a:ext cx="144463" cy="0"/>
            </a:xfrm>
            <a:prstGeom prst="line">
              <a:avLst/>
            </a:prstGeom>
            <a:noFill/>
            <a:ln w="25400">
              <a:solidFill>
                <a:schemeClr val="tx1"/>
              </a:solidFill>
              <a:round/>
              <a:headEnd/>
              <a:tailEnd/>
            </a:ln>
          </p:spPr>
          <p:txBody>
            <a:bodyPr anchor="ctr" anchorCtr="1"/>
            <a:lstStyle/>
            <a:p>
              <a:endParaRPr lang="de-DE"/>
            </a:p>
          </p:txBody>
        </p:sp>
      </p:grpSp>
      <p:grpSp>
        <p:nvGrpSpPr>
          <p:cNvPr id="33" name="Gruppieren 32"/>
          <p:cNvGrpSpPr/>
          <p:nvPr/>
        </p:nvGrpSpPr>
        <p:grpSpPr>
          <a:xfrm>
            <a:off x="1115616" y="3933057"/>
            <a:ext cx="360363" cy="52387"/>
            <a:chOff x="1367644" y="3985444"/>
            <a:chExt cx="360363" cy="52387"/>
          </a:xfrm>
        </p:grpSpPr>
        <p:sp>
          <p:nvSpPr>
            <p:cNvPr id="19" name="Line 22"/>
            <p:cNvSpPr>
              <a:spLocks noChangeShapeType="1"/>
            </p:cNvSpPr>
            <p:nvPr/>
          </p:nvSpPr>
          <p:spPr bwMode="auto">
            <a:xfrm>
              <a:off x="1367644" y="3985444"/>
              <a:ext cx="360363" cy="0"/>
            </a:xfrm>
            <a:prstGeom prst="line">
              <a:avLst/>
            </a:prstGeom>
            <a:noFill/>
            <a:ln w="25400">
              <a:solidFill>
                <a:schemeClr val="tx1"/>
              </a:solidFill>
              <a:round/>
              <a:headEnd/>
              <a:tailEnd/>
            </a:ln>
          </p:spPr>
          <p:txBody>
            <a:bodyPr anchor="ctr" anchorCtr="1"/>
            <a:lstStyle/>
            <a:p>
              <a:endParaRPr lang="de-DE"/>
            </a:p>
          </p:txBody>
        </p:sp>
        <p:sp>
          <p:nvSpPr>
            <p:cNvPr id="20" name="Line 23"/>
            <p:cNvSpPr>
              <a:spLocks noChangeShapeType="1"/>
            </p:cNvSpPr>
            <p:nvPr/>
          </p:nvSpPr>
          <p:spPr bwMode="auto">
            <a:xfrm>
              <a:off x="1367644" y="4037831"/>
              <a:ext cx="360363" cy="0"/>
            </a:xfrm>
            <a:prstGeom prst="line">
              <a:avLst/>
            </a:prstGeom>
            <a:noFill/>
            <a:ln w="25400">
              <a:solidFill>
                <a:schemeClr val="tx1"/>
              </a:solidFill>
              <a:round/>
              <a:headEnd/>
              <a:tailEnd/>
            </a:ln>
          </p:spPr>
          <p:txBody>
            <a:bodyPr anchor="ctr" anchorCtr="1"/>
            <a:lstStyle/>
            <a:p>
              <a:endParaRPr lang="de-DE"/>
            </a:p>
          </p:txBody>
        </p:sp>
      </p:grpSp>
      <p:grpSp>
        <p:nvGrpSpPr>
          <p:cNvPr id="34" name="Gruppieren 33"/>
          <p:cNvGrpSpPr/>
          <p:nvPr/>
        </p:nvGrpSpPr>
        <p:grpSpPr>
          <a:xfrm>
            <a:off x="4211960" y="3933056"/>
            <a:ext cx="360363" cy="52388"/>
            <a:chOff x="4535996" y="3933056"/>
            <a:chExt cx="360363" cy="52388"/>
          </a:xfrm>
        </p:grpSpPr>
        <p:sp>
          <p:nvSpPr>
            <p:cNvPr id="22" name="Line 28"/>
            <p:cNvSpPr>
              <a:spLocks noChangeShapeType="1"/>
            </p:cNvSpPr>
            <p:nvPr/>
          </p:nvSpPr>
          <p:spPr bwMode="auto">
            <a:xfrm>
              <a:off x="4535996" y="3933056"/>
              <a:ext cx="144463" cy="0"/>
            </a:xfrm>
            <a:prstGeom prst="line">
              <a:avLst/>
            </a:prstGeom>
            <a:noFill/>
            <a:ln w="25400">
              <a:solidFill>
                <a:schemeClr val="tx1"/>
              </a:solidFill>
              <a:round/>
              <a:headEnd/>
              <a:tailEnd/>
            </a:ln>
          </p:spPr>
          <p:txBody>
            <a:bodyPr anchor="ctr" anchorCtr="1"/>
            <a:lstStyle/>
            <a:p>
              <a:endParaRPr lang="de-DE"/>
            </a:p>
          </p:txBody>
        </p:sp>
        <p:sp>
          <p:nvSpPr>
            <p:cNvPr id="23" name="Line 32"/>
            <p:cNvSpPr>
              <a:spLocks noChangeShapeType="1"/>
            </p:cNvSpPr>
            <p:nvPr/>
          </p:nvSpPr>
          <p:spPr bwMode="auto">
            <a:xfrm>
              <a:off x="4750309" y="3933056"/>
              <a:ext cx="144463" cy="0"/>
            </a:xfrm>
            <a:prstGeom prst="line">
              <a:avLst/>
            </a:prstGeom>
            <a:noFill/>
            <a:ln w="25400">
              <a:solidFill>
                <a:schemeClr val="tx1"/>
              </a:solidFill>
              <a:round/>
              <a:headEnd/>
              <a:tailEnd/>
            </a:ln>
          </p:spPr>
          <p:txBody>
            <a:bodyPr anchor="ctr" anchorCtr="1"/>
            <a:lstStyle/>
            <a:p>
              <a:endParaRPr lang="de-DE"/>
            </a:p>
          </p:txBody>
        </p:sp>
        <p:sp>
          <p:nvSpPr>
            <p:cNvPr id="24" name="Line 37"/>
            <p:cNvSpPr>
              <a:spLocks noChangeShapeType="1"/>
            </p:cNvSpPr>
            <p:nvPr/>
          </p:nvSpPr>
          <p:spPr bwMode="auto">
            <a:xfrm>
              <a:off x="4535996" y="3985444"/>
              <a:ext cx="360363" cy="0"/>
            </a:xfrm>
            <a:prstGeom prst="line">
              <a:avLst/>
            </a:prstGeom>
            <a:noFill/>
            <a:ln w="25400">
              <a:solidFill>
                <a:schemeClr val="tx1"/>
              </a:solidFill>
              <a:round/>
              <a:headEnd/>
              <a:tailEnd/>
            </a:ln>
          </p:spPr>
          <p:txBody>
            <a:bodyPr anchor="ctr" anchorCtr="1"/>
            <a:lstStyle/>
            <a:p>
              <a:endParaRPr lang="de-DE"/>
            </a:p>
          </p:txBody>
        </p:sp>
      </p:grpSp>
      <p:grpSp>
        <p:nvGrpSpPr>
          <p:cNvPr id="32" name="Gruppieren 31"/>
          <p:cNvGrpSpPr/>
          <p:nvPr/>
        </p:nvGrpSpPr>
        <p:grpSpPr>
          <a:xfrm>
            <a:off x="2375756" y="3933056"/>
            <a:ext cx="361951" cy="52388"/>
            <a:chOff x="2663788" y="4005064"/>
            <a:chExt cx="361951" cy="52388"/>
          </a:xfrm>
        </p:grpSpPr>
        <p:sp>
          <p:nvSpPr>
            <p:cNvPr id="27" name="Line 41"/>
            <p:cNvSpPr>
              <a:spLocks noChangeShapeType="1"/>
            </p:cNvSpPr>
            <p:nvPr/>
          </p:nvSpPr>
          <p:spPr bwMode="auto">
            <a:xfrm>
              <a:off x="2663788" y="4057452"/>
              <a:ext cx="144463" cy="0"/>
            </a:xfrm>
            <a:prstGeom prst="line">
              <a:avLst/>
            </a:prstGeom>
            <a:noFill/>
            <a:ln w="25400">
              <a:solidFill>
                <a:schemeClr val="tx1"/>
              </a:solidFill>
              <a:round/>
              <a:headEnd/>
              <a:tailEnd/>
            </a:ln>
          </p:spPr>
          <p:txBody>
            <a:bodyPr anchor="ctr" anchorCtr="1"/>
            <a:lstStyle/>
            <a:p>
              <a:endParaRPr lang="de-DE"/>
            </a:p>
          </p:txBody>
        </p:sp>
        <p:sp>
          <p:nvSpPr>
            <p:cNvPr id="28" name="Line 44"/>
            <p:cNvSpPr>
              <a:spLocks noChangeShapeType="1"/>
            </p:cNvSpPr>
            <p:nvPr/>
          </p:nvSpPr>
          <p:spPr bwMode="auto">
            <a:xfrm>
              <a:off x="2881276" y="4057452"/>
              <a:ext cx="144463" cy="0"/>
            </a:xfrm>
            <a:prstGeom prst="line">
              <a:avLst/>
            </a:prstGeom>
            <a:noFill/>
            <a:ln w="25400">
              <a:solidFill>
                <a:schemeClr val="tx1"/>
              </a:solidFill>
              <a:round/>
              <a:headEnd/>
              <a:tailEnd/>
            </a:ln>
          </p:spPr>
          <p:txBody>
            <a:bodyPr anchor="ctr" anchorCtr="1"/>
            <a:lstStyle/>
            <a:p>
              <a:endParaRPr lang="de-DE"/>
            </a:p>
          </p:txBody>
        </p:sp>
        <p:sp>
          <p:nvSpPr>
            <p:cNvPr id="30" name="Line 46"/>
            <p:cNvSpPr>
              <a:spLocks noChangeShapeType="1"/>
            </p:cNvSpPr>
            <p:nvPr/>
          </p:nvSpPr>
          <p:spPr bwMode="auto">
            <a:xfrm>
              <a:off x="2663788" y="4005064"/>
              <a:ext cx="360363" cy="0"/>
            </a:xfrm>
            <a:prstGeom prst="line">
              <a:avLst/>
            </a:prstGeom>
            <a:noFill/>
            <a:ln w="25400">
              <a:solidFill>
                <a:schemeClr val="tx1"/>
              </a:solidFill>
              <a:round/>
              <a:headEnd/>
              <a:tailEnd/>
            </a:ln>
          </p:spPr>
          <p:txBody>
            <a:bodyPr anchor="ctr" anchorCtr="1"/>
            <a:lstStyle/>
            <a:p>
              <a:endParaRPr lang="de-DE"/>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548" y="274638"/>
            <a:ext cx="8183252" cy="922114"/>
          </a:xfrm>
        </p:spPr>
        <p:txBody>
          <a:bodyPr>
            <a:normAutofit/>
          </a:bodyPr>
          <a:lstStyle/>
          <a:p>
            <a:r>
              <a:rPr lang="de-DE" sz="2400" dirty="0"/>
              <a:t>Symbolik der Zahlen</a:t>
            </a:r>
          </a:p>
        </p:txBody>
      </p:sp>
      <p:sp>
        <p:nvSpPr>
          <p:cNvPr id="3" name="Inhaltsplatzhalter 2"/>
          <p:cNvSpPr>
            <a:spLocks noGrp="1"/>
          </p:cNvSpPr>
          <p:nvPr>
            <p:ph idx="1"/>
          </p:nvPr>
        </p:nvSpPr>
        <p:spPr>
          <a:xfrm>
            <a:off x="395536" y="1088740"/>
            <a:ext cx="8291264" cy="5220620"/>
          </a:xfrm>
        </p:spPr>
        <p:txBody>
          <a:bodyPr>
            <a:normAutofit fontScale="25000" lnSpcReduction="20000"/>
          </a:bodyPr>
          <a:lstStyle/>
          <a:p>
            <a:endParaRPr lang="de-DE" dirty="0"/>
          </a:p>
          <a:p>
            <a:endParaRPr lang="de-DE" sz="3300" dirty="0"/>
          </a:p>
          <a:p>
            <a:endParaRPr lang="de-DE" sz="3300" dirty="0"/>
          </a:p>
          <a:p>
            <a:endParaRPr lang="de-DE" sz="3300" dirty="0"/>
          </a:p>
          <a:p>
            <a:pPr lvl="0" algn="just"/>
            <a:r>
              <a:rPr lang="en-US" sz="6400" b="1" dirty="0" err="1">
                <a:latin typeface="Times New Roman" pitchFamily="18" charset="0"/>
                <a:cs typeface="Times New Roman" pitchFamily="18" charset="0"/>
              </a:rPr>
              <a:t>Suwen</a:t>
            </a:r>
            <a:r>
              <a:rPr lang="en-US" sz="6400" b="1" dirty="0">
                <a:latin typeface="Times New Roman" pitchFamily="18" charset="0"/>
                <a:cs typeface="Times New Roman" pitchFamily="18" charset="0"/>
              </a:rPr>
              <a:t> 9</a:t>
            </a:r>
            <a:r>
              <a:rPr lang="en-US" sz="6400" dirty="0">
                <a:latin typeface="Times New Roman" pitchFamily="18" charset="0"/>
                <a:cs typeface="Times New Roman" pitchFamily="18" charset="0"/>
              </a:rPr>
              <a:t>: </a:t>
            </a:r>
            <a:endParaRPr lang="de-DE" sz="6400" dirty="0">
              <a:latin typeface="Times New Roman" pitchFamily="18" charset="0"/>
              <a:cs typeface="Times New Roman" pitchFamily="18" charset="0"/>
            </a:endParaRPr>
          </a:p>
          <a:p>
            <a:pPr algn="just"/>
            <a:r>
              <a:rPr lang="en-US" sz="6400" dirty="0">
                <a:latin typeface="Times New Roman" pitchFamily="18" charset="0"/>
                <a:cs typeface="Times New Roman" pitchFamily="18" charset="0"/>
              </a:rPr>
              <a:t>	(…) </a:t>
            </a:r>
            <a:r>
              <a:rPr lang="de-DE" sz="6400" dirty="0">
                <a:latin typeface="Times New Roman" pitchFamily="18" charset="0"/>
                <a:cs typeface="Times New Roman" pitchFamily="18" charset="0"/>
              </a:rPr>
              <a:t>drei mal drei (die drei Potenzen) machen 9, die 9 ist Symbol für die 9 Regionen, die 9 Regionen machen die 9 Organe, deshalb haben wir 4 materielle Organe (Magen, Dickdarm, Dünndarm, Blase) und 5 Organe, welche geistige Energien speichern (Milz, Niere, Leber, Herz und Lunge), zusammen sind es 9 Organe, die dem entsprechen.”</a:t>
            </a:r>
          </a:p>
          <a:p>
            <a:pPr algn="just"/>
            <a:r>
              <a:rPr lang="de-DE" sz="6400" b="1" dirty="0" err="1">
                <a:latin typeface="Times New Roman" pitchFamily="18" charset="0"/>
                <a:cs typeface="Times New Roman" pitchFamily="18" charset="0"/>
              </a:rPr>
              <a:t>Suwen</a:t>
            </a:r>
            <a:r>
              <a:rPr lang="de-DE" sz="6400" b="1" dirty="0">
                <a:latin typeface="Times New Roman" pitchFamily="18" charset="0"/>
                <a:cs typeface="Times New Roman" pitchFamily="18" charset="0"/>
              </a:rPr>
              <a:t> (20)</a:t>
            </a:r>
          </a:p>
          <a:p>
            <a:pPr algn="just"/>
            <a:r>
              <a:rPr lang="de-DE" sz="6400" dirty="0">
                <a:latin typeface="Times New Roman" pitchFamily="18" charset="0"/>
                <a:cs typeface="Times New Roman" pitchFamily="18" charset="0"/>
              </a:rPr>
              <a:t> „Von den drei Regionen hat jede ihren Himmel-Erde und Menschanteil. Es gibt also dreimal Himmel, dreimal Erde und dreimal Mensch. Drei mal drei zusammen genommen machen neun, die neun Abschnitte repräsentieren die neun geographischen Regionen, die neun geographischen Regionen stehen für die neun Organe.(…)“ </a:t>
            </a:r>
          </a:p>
          <a:p>
            <a:pPr algn="just"/>
            <a:r>
              <a:rPr lang="de-DE" sz="6400" dirty="0">
                <a:latin typeface="Times New Roman" pitchFamily="18" charset="0"/>
                <a:cs typeface="Times New Roman" pitchFamily="18" charset="0"/>
              </a:rPr>
              <a:t>	</a:t>
            </a:r>
          </a:p>
          <a:p>
            <a:pPr lvl="0" algn="just">
              <a:buNone/>
            </a:pPr>
            <a:endParaRPr lang="de-DE" sz="6400" b="1" dirty="0">
              <a:latin typeface="Times New Roman" pitchFamily="18" charset="0"/>
              <a:cs typeface="Times New Roman" pitchFamily="18" charset="0"/>
            </a:endParaRPr>
          </a:p>
          <a:p>
            <a:pPr lvl="0" algn="just"/>
            <a:r>
              <a:rPr lang="de-DE" sz="6400" b="1" dirty="0">
                <a:latin typeface="Times New Roman" pitchFamily="18" charset="0"/>
                <a:cs typeface="Times New Roman" pitchFamily="18" charset="0"/>
              </a:rPr>
              <a:t>Zhang </a:t>
            </a:r>
            <a:r>
              <a:rPr lang="de-DE" sz="6400" b="1" dirty="0" err="1">
                <a:latin typeface="Times New Roman" pitchFamily="18" charset="0"/>
                <a:cs typeface="Times New Roman" pitchFamily="18" charset="0"/>
              </a:rPr>
              <a:t>Jiebin</a:t>
            </a:r>
            <a:r>
              <a:rPr lang="de-DE" sz="6400" b="1" dirty="0">
                <a:latin typeface="Times New Roman" pitchFamily="18" charset="0"/>
                <a:cs typeface="Times New Roman" pitchFamily="18" charset="0"/>
              </a:rPr>
              <a:t> (1563 – 1640)</a:t>
            </a:r>
          </a:p>
          <a:p>
            <a:pPr lvl="0" algn="just"/>
            <a:r>
              <a:rPr lang="de-DE" sz="6400" dirty="0">
                <a:latin typeface="Times New Roman" pitchFamily="18" charset="0"/>
                <a:cs typeface="Times New Roman" pitchFamily="18" charset="0"/>
              </a:rPr>
              <a:t> </a:t>
            </a:r>
          </a:p>
          <a:p>
            <a:pPr algn="just"/>
            <a:r>
              <a:rPr lang="de-DE" sz="6400" dirty="0">
                <a:latin typeface="Times New Roman" pitchFamily="18" charset="0"/>
                <a:cs typeface="Times New Roman" pitchFamily="18" charset="0"/>
              </a:rPr>
              <a:t>Himmel und Erde nehmen die Zahl 6 zum Standard. Die drei Potenzen mal zwei machen 6 Linien, sechs gerade und sechs ungerade, das macht 12.</a:t>
            </a:r>
          </a:p>
          <a:p>
            <a:pPr algn="just"/>
            <a:r>
              <a:rPr lang="de-DE" sz="6400" dirty="0">
                <a:latin typeface="Times New Roman" pitchFamily="18" charset="0"/>
                <a:cs typeface="Times New Roman" pitchFamily="18" charset="0"/>
              </a:rPr>
              <a:t>Der Himmel	hat 12 Monate, der Mensch hat 12 Innenorgane, der Himmel hat 12 Häuser, der Mensch hat 12 Kanäle, der Himmel hat 12 Doppelstunden, der Mensch hat 12 Hauptgelenke. Wenn man dies weiß, dann weiß man, dass die Zirkulation von Ernährungs- und Verteidigungs-Qi und der 12 Hauptleitbahnen mit innen-außen Beziehung und die [15] </a:t>
            </a:r>
            <a:r>
              <a:rPr lang="de-DE" sz="6400" dirty="0" err="1">
                <a:latin typeface="Times New Roman" pitchFamily="18" charset="0"/>
                <a:cs typeface="Times New Roman" pitchFamily="18" charset="0"/>
              </a:rPr>
              <a:t>luo</a:t>
            </a:r>
            <a:r>
              <a:rPr lang="de-DE" sz="6400" dirty="0">
                <a:latin typeface="Times New Roman" pitchFamily="18" charset="0"/>
                <a:cs typeface="Times New Roman" pitchFamily="18" charset="0"/>
              </a:rPr>
              <a:t>-Gefäße hier symbolisiert sind.“</a:t>
            </a:r>
          </a:p>
          <a:p>
            <a:endParaRPr lang="de-DE" sz="6400" dirty="0"/>
          </a:p>
        </p:txBody>
      </p:sp>
      <p:sp>
        <p:nvSpPr>
          <p:cNvPr id="4" name="Datumsplatzhalter 3"/>
          <p:cNvSpPr>
            <a:spLocks noGrp="1"/>
          </p:cNvSpPr>
          <p:nvPr>
            <p:ph type="dt" sz="half" idx="10"/>
          </p:nvPr>
        </p:nvSpPr>
        <p:spPr/>
        <p:txBody>
          <a:bodyPr/>
          <a:lstStyle/>
          <a:p>
            <a:r>
              <a:rPr lang="de-DE" dirty="0"/>
              <a:t>2020</a:t>
            </a:r>
            <a:endParaRPr lang="en-GB" dirty="0"/>
          </a:p>
        </p:txBody>
      </p:sp>
      <p:sp>
        <p:nvSpPr>
          <p:cNvPr id="6" name="Foliennummernplatzhalter 5"/>
          <p:cNvSpPr>
            <a:spLocks noGrp="1"/>
          </p:cNvSpPr>
          <p:nvPr>
            <p:ph type="sldNum" sz="quarter" idx="12"/>
          </p:nvPr>
        </p:nvSpPr>
        <p:spPr/>
        <p:txBody>
          <a:bodyPr/>
          <a:lstStyle/>
          <a:p>
            <a:fld id="{EA617F0A-0CE0-48C4-A447-71F4570C7096}" type="slidenum">
              <a:rPr lang="de-DE" smtClean="0"/>
              <a:pPr/>
              <a:t>29</a:t>
            </a:fld>
            <a:endParaRPr lang="de-DE"/>
          </a:p>
        </p:txBody>
      </p:sp>
      <p:sp>
        <p:nvSpPr>
          <p:cNvPr id="7" name="Fußzeilenplatzhalter 4"/>
          <p:cNvSpPr>
            <a:spLocks noGrp="1"/>
          </p:cNvSpPr>
          <p:nvPr>
            <p:ph type="ftr" sz="quarter" idx="11"/>
          </p:nvPr>
        </p:nvSpPr>
        <p:spPr>
          <a:xfrm>
            <a:off x="3124200" y="6356350"/>
            <a:ext cx="2895600" cy="365125"/>
          </a:xfrm>
          <a:noFill/>
        </p:spPr>
        <p:txBody>
          <a:bodyPr/>
          <a:lstStyle>
            <a:lvl1pPr>
              <a:defRPr b="1"/>
            </a:lvl1pPr>
          </a:lstStyle>
          <a:p>
            <a:r>
              <a:rPr lang="de-DE" dirty="0"/>
              <a:t>Dr. Dr. Andrea Mercedes Riegel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de-DE" sz="3600" i="1" dirty="0"/>
              <a:t>Methodik der chinesischen Medizin</a:t>
            </a:r>
          </a:p>
        </p:txBody>
      </p:sp>
      <p:sp>
        <p:nvSpPr>
          <p:cNvPr id="3075" name="Rectangle 3"/>
          <p:cNvSpPr>
            <a:spLocks noGrp="1" noChangeArrowheads="1"/>
          </p:cNvSpPr>
          <p:nvPr>
            <p:ph idx="1"/>
          </p:nvPr>
        </p:nvSpPr>
        <p:spPr>
          <a:xfrm>
            <a:off x="628596" y="1603349"/>
            <a:ext cx="7996347" cy="4272021"/>
          </a:xfrm>
        </p:spPr>
        <p:txBody>
          <a:bodyPr>
            <a:normAutofit/>
          </a:bodyPr>
          <a:lstStyle/>
          <a:p>
            <a:pPr marL="651510" lvl="0" indent="-514350" algn="ctr">
              <a:buNone/>
            </a:pPr>
            <a:r>
              <a:rPr lang="de-DE" sz="2400" b="1" dirty="0"/>
              <a:t>Symbolik</a:t>
            </a:r>
          </a:p>
          <a:p>
            <a:pPr marL="651510" lvl="0" indent="-514350" algn="ctr">
              <a:buNone/>
            </a:pPr>
            <a:endParaRPr lang="de-DE" sz="2400" b="1" dirty="0"/>
          </a:p>
          <a:p>
            <a:pPr marL="651510" lvl="0" indent="-514350" algn="ctr">
              <a:buNone/>
            </a:pPr>
            <a:r>
              <a:rPr lang="de-DE" sz="2400" b="1" dirty="0"/>
              <a:t>Analogie</a:t>
            </a:r>
          </a:p>
          <a:p>
            <a:pPr marL="651510" lvl="0" indent="-514350">
              <a:buNone/>
            </a:pPr>
            <a:endParaRPr lang="de-DE" sz="2400" b="1" dirty="0"/>
          </a:p>
          <a:p>
            <a:pPr marL="651510" lvl="0" indent="-514350" algn="ctr">
              <a:buNone/>
            </a:pPr>
            <a:r>
              <a:rPr lang="de-DE" sz="2400" b="1" dirty="0"/>
              <a:t>→Metaphorik der Terminologie:</a:t>
            </a:r>
          </a:p>
          <a:p>
            <a:pPr marL="651510" lvl="0" indent="-514350" algn="ctr">
              <a:buNone/>
            </a:pPr>
            <a:r>
              <a:rPr lang="de-DE" sz="2400" b="1" dirty="0"/>
              <a:t>Bilder und Zahlen der Natur </a:t>
            </a:r>
          </a:p>
        </p:txBody>
      </p:sp>
      <p:sp>
        <p:nvSpPr>
          <p:cNvPr id="4" name="Datumsplatzhalter 3"/>
          <p:cNvSpPr>
            <a:spLocks noGrp="1"/>
          </p:cNvSpPr>
          <p:nvPr>
            <p:ph type="dt" sz="half" idx="10"/>
          </p:nvPr>
        </p:nvSpPr>
        <p:spPr/>
        <p:txBody>
          <a:bodyPr/>
          <a:lstStyle/>
          <a:p>
            <a:r>
              <a:rPr lang="en-US" dirty="0"/>
              <a:t>Heidelberg 2020</a:t>
            </a:r>
          </a:p>
        </p:txBody>
      </p:sp>
      <p:sp>
        <p:nvSpPr>
          <p:cNvPr id="6" name="Foliennummernplatzhalter 5"/>
          <p:cNvSpPr>
            <a:spLocks noGrp="1"/>
          </p:cNvSpPr>
          <p:nvPr>
            <p:ph type="sldNum" sz="quarter" idx="12"/>
          </p:nvPr>
        </p:nvSpPr>
        <p:spPr/>
        <p:txBody>
          <a:bodyPr/>
          <a:lstStyle/>
          <a:p>
            <a:fld id="{9E0E7609-0A3F-45CF-8573-EF57823C6BC3}" type="slidenum">
              <a:rPr lang="de-DE"/>
              <a:pPr/>
              <a:t>3</a:t>
            </a:fld>
            <a:endParaRPr lang="de-DE"/>
          </a:p>
        </p:txBody>
      </p:sp>
      <p:sp>
        <p:nvSpPr>
          <p:cNvPr id="7" name="Fußzeilenplatzhalter 4"/>
          <p:cNvSpPr>
            <a:spLocks noGrp="1"/>
          </p:cNvSpPr>
          <p:nvPr>
            <p:ph type="ftr" sz="quarter" idx="11"/>
          </p:nvPr>
        </p:nvSpPr>
        <p:spPr>
          <a:xfrm>
            <a:off x="3124200" y="6356350"/>
            <a:ext cx="2895600" cy="365125"/>
          </a:xfrm>
          <a:noFill/>
        </p:spPr>
        <p:txBody>
          <a:bodyPr/>
          <a:lstStyle>
            <a:lvl1pPr>
              <a:defRPr b="1"/>
            </a:lvl1pPr>
          </a:lstStyle>
          <a:p>
            <a:r>
              <a:rPr lang="de-DE" dirty="0"/>
              <a:t>Dr. Dr. Andrea Mercedes Riegel</a:t>
            </a:r>
          </a:p>
        </p:txBody>
      </p:sp>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404FF-2AA9-40D3-8F24-15BFE4D2ADD3}"/>
              </a:ext>
            </a:extLst>
          </p:cNvPr>
          <p:cNvSpPr>
            <a:spLocks noGrp="1"/>
          </p:cNvSpPr>
          <p:nvPr>
            <p:ph type="title"/>
          </p:nvPr>
        </p:nvSpPr>
        <p:spPr/>
        <p:txBody>
          <a:bodyPr>
            <a:normAutofit/>
          </a:bodyPr>
          <a:lstStyle/>
          <a:p>
            <a:r>
              <a:rPr lang="de-DE" sz="2400" dirty="0"/>
              <a:t>Zahlen und Bilder</a:t>
            </a:r>
            <a:br>
              <a:rPr lang="de-DE" sz="2400" dirty="0"/>
            </a:br>
            <a:r>
              <a:rPr lang="de-DE" sz="2400" dirty="0"/>
              <a:t>Grundlagen der chinesischen Medizin</a:t>
            </a:r>
          </a:p>
        </p:txBody>
      </p:sp>
      <p:sp>
        <p:nvSpPr>
          <p:cNvPr id="3" name="Inhaltsplatzhalter 2">
            <a:extLst>
              <a:ext uri="{FF2B5EF4-FFF2-40B4-BE49-F238E27FC236}">
                <a16:creationId xmlns:a16="http://schemas.microsoft.com/office/drawing/2014/main" id="{232E15B1-0FF9-4325-92C5-CC68B5089494}"/>
              </a:ext>
            </a:extLst>
          </p:cNvPr>
          <p:cNvSpPr>
            <a:spLocks noGrp="1"/>
          </p:cNvSpPr>
          <p:nvPr>
            <p:ph idx="1"/>
          </p:nvPr>
        </p:nvSpPr>
        <p:spPr/>
        <p:txBody>
          <a:bodyPr>
            <a:normAutofit/>
          </a:bodyPr>
          <a:lstStyle/>
          <a:p>
            <a:pPr marL="137160" indent="0">
              <a:buNone/>
            </a:pPr>
            <a:r>
              <a:rPr lang="de-DE" sz="1800" dirty="0"/>
              <a:t>12 Hauptleitbahnen		(12 Monate, 12 Doppelstunden)</a:t>
            </a:r>
          </a:p>
          <a:p>
            <a:pPr marL="137160" indent="0">
              <a:buNone/>
            </a:pPr>
            <a:r>
              <a:rPr lang="de-DE" sz="1800" dirty="0"/>
              <a:t>12 große Gelenke</a:t>
            </a:r>
          </a:p>
          <a:p>
            <a:pPr marL="137160" indent="0">
              <a:buNone/>
            </a:pPr>
            <a:endParaRPr lang="de-DE" sz="1800" dirty="0"/>
          </a:p>
          <a:p>
            <a:pPr marL="137160" indent="0">
              <a:buNone/>
            </a:pPr>
            <a:r>
              <a:rPr lang="de-DE" sz="1800" dirty="0"/>
              <a:t>15 Verknüpfungsgefäße		(15, „magische Zahl“, 15 große Flüsse, 5 				Zahl der Erde)</a:t>
            </a:r>
          </a:p>
          <a:p>
            <a:pPr marL="137160" indent="0">
              <a:buNone/>
            </a:pPr>
            <a:endParaRPr lang="de-DE" sz="1800" dirty="0"/>
          </a:p>
          <a:p>
            <a:pPr marL="137160" indent="0">
              <a:buNone/>
            </a:pPr>
            <a:r>
              <a:rPr lang="de-DE" sz="1800" dirty="0"/>
              <a:t>8 Extragefäße			(8 </a:t>
            </a:r>
            <a:r>
              <a:rPr lang="de-DE" sz="1800" dirty="0" err="1"/>
              <a:t>Trigramme</a:t>
            </a:r>
            <a:r>
              <a:rPr lang="de-DE" sz="1800" dirty="0"/>
              <a:t>)</a:t>
            </a:r>
          </a:p>
          <a:p>
            <a:pPr marL="137160" indent="0">
              <a:buNone/>
            </a:pPr>
            <a:endParaRPr lang="de-DE" sz="1800" dirty="0"/>
          </a:p>
          <a:p>
            <a:pPr marL="137160" indent="0">
              <a:buNone/>
            </a:pPr>
            <a:r>
              <a:rPr lang="de-DE" sz="1800" dirty="0"/>
              <a:t>12 oder 9 Innenorgane		(12 Monate, 9 = 3x3)</a:t>
            </a:r>
          </a:p>
          <a:p>
            <a:pPr marL="137160" indent="0">
              <a:buNone/>
            </a:pPr>
            <a:endParaRPr lang="de-DE" sz="1800" dirty="0"/>
          </a:p>
          <a:p>
            <a:pPr marL="137160" indent="0">
              <a:buNone/>
            </a:pPr>
            <a:endParaRPr lang="de-DE" sz="1800" dirty="0"/>
          </a:p>
          <a:p>
            <a:pPr marL="137160" indent="0">
              <a:buNone/>
            </a:pPr>
            <a:r>
              <a:rPr lang="de-DE" sz="1800" dirty="0"/>
              <a:t>9 Pulstaststellen			(3x3 = Himmel- Erde, Mensch)</a:t>
            </a:r>
          </a:p>
          <a:p>
            <a:pPr marL="137160" indent="0">
              <a:buNone/>
            </a:pPr>
            <a:endParaRPr lang="de-DE" sz="1800" dirty="0"/>
          </a:p>
        </p:txBody>
      </p:sp>
      <p:sp>
        <p:nvSpPr>
          <p:cNvPr id="4" name="Datumsplatzhalter 3">
            <a:extLst>
              <a:ext uri="{FF2B5EF4-FFF2-40B4-BE49-F238E27FC236}">
                <a16:creationId xmlns:a16="http://schemas.microsoft.com/office/drawing/2014/main" id="{B920A983-FE7D-4A3A-8C74-DFFDF675DD8A}"/>
              </a:ext>
            </a:extLst>
          </p:cNvPr>
          <p:cNvSpPr>
            <a:spLocks noGrp="1"/>
          </p:cNvSpPr>
          <p:nvPr>
            <p:ph type="dt" sz="half" idx="10"/>
          </p:nvPr>
        </p:nvSpPr>
        <p:spPr/>
        <p:txBody>
          <a:bodyPr/>
          <a:lstStyle/>
          <a:p>
            <a:r>
              <a:rPr lang="de-DE" dirty="0"/>
              <a:t>2020</a:t>
            </a:r>
            <a:endParaRPr lang="en-GB" dirty="0"/>
          </a:p>
        </p:txBody>
      </p:sp>
      <p:sp>
        <p:nvSpPr>
          <p:cNvPr id="5" name="Fußzeilenplatzhalter 4">
            <a:extLst>
              <a:ext uri="{FF2B5EF4-FFF2-40B4-BE49-F238E27FC236}">
                <a16:creationId xmlns:a16="http://schemas.microsoft.com/office/drawing/2014/main" id="{8C203390-2EAD-469C-8DF6-753D3B2AB533}"/>
              </a:ext>
            </a:extLst>
          </p:cNvPr>
          <p:cNvSpPr>
            <a:spLocks noGrp="1"/>
          </p:cNvSpPr>
          <p:nvPr>
            <p:ph type="ftr" sz="quarter" idx="11"/>
          </p:nvPr>
        </p:nvSpPr>
        <p:spPr/>
        <p:txBody>
          <a:bodyPr/>
          <a:lstStyle/>
          <a:p>
            <a:r>
              <a:rPr lang="de-DE"/>
              <a:t>Dr. Andrea-Mercedes Riegel</a:t>
            </a:r>
          </a:p>
        </p:txBody>
      </p:sp>
      <p:sp>
        <p:nvSpPr>
          <p:cNvPr id="6" name="Foliennummernplatzhalter 5">
            <a:extLst>
              <a:ext uri="{FF2B5EF4-FFF2-40B4-BE49-F238E27FC236}">
                <a16:creationId xmlns:a16="http://schemas.microsoft.com/office/drawing/2014/main" id="{C016FB55-F8F9-4EA2-AFBA-BA77172DAFB3}"/>
              </a:ext>
            </a:extLst>
          </p:cNvPr>
          <p:cNvSpPr>
            <a:spLocks noGrp="1"/>
          </p:cNvSpPr>
          <p:nvPr>
            <p:ph type="sldNum" sz="quarter" idx="12"/>
          </p:nvPr>
        </p:nvSpPr>
        <p:spPr/>
        <p:txBody>
          <a:bodyPr/>
          <a:lstStyle/>
          <a:p>
            <a:fld id="{EA617F0A-0CE0-48C4-A447-71F4570C7096}" type="slidenum">
              <a:rPr lang="de-DE" smtClean="0"/>
              <a:pPr/>
              <a:t>4</a:t>
            </a:fld>
            <a:endParaRPr lang="de-DE"/>
          </a:p>
        </p:txBody>
      </p:sp>
    </p:spTree>
    <p:extLst>
      <p:ext uri="{BB962C8B-B14F-4D97-AF65-F5344CB8AC3E}">
        <p14:creationId xmlns:p14="http://schemas.microsoft.com/office/powerpoint/2010/main" val="289263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Die Gesetzmäßigkeiten von Yin und Yang</a:t>
            </a:r>
          </a:p>
        </p:txBody>
      </p:sp>
      <p:sp>
        <p:nvSpPr>
          <p:cNvPr id="5" name="Inhaltsplatzhalter 2"/>
          <p:cNvSpPr>
            <a:spLocks noGrp="1"/>
          </p:cNvSpPr>
          <p:nvPr>
            <p:ph idx="1"/>
          </p:nvPr>
        </p:nvSpPr>
        <p:spPr>
          <a:xfrm>
            <a:off x="1142976" y="3571876"/>
            <a:ext cx="6543692" cy="3043246"/>
          </a:xfrm>
        </p:spPr>
        <p:txBody>
          <a:bodyPr>
            <a:normAutofit fontScale="70000" lnSpcReduction="20000"/>
          </a:bodyPr>
          <a:lstStyle/>
          <a:p>
            <a:pPr lvl="0"/>
            <a:r>
              <a:rPr lang="de-DE" dirty="0"/>
              <a:t>Yin und Yang sind Gegensatzpole</a:t>
            </a:r>
          </a:p>
          <a:p>
            <a:pPr lvl="0"/>
            <a:r>
              <a:rPr lang="de-DE"/>
              <a:t>Beide Pole </a:t>
            </a:r>
            <a:r>
              <a:rPr lang="de-DE" dirty="0"/>
              <a:t>sind voneinander abhängig und bedingen einander</a:t>
            </a:r>
          </a:p>
          <a:p>
            <a:pPr lvl="0"/>
            <a:r>
              <a:rPr lang="de-DE" dirty="0"/>
              <a:t>Kein Pol kann für sich allein bestehen, beide zusammen bilden ein Ganzes </a:t>
            </a:r>
          </a:p>
          <a:p>
            <a:pPr lvl="0"/>
            <a:r>
              <a:rPr lang="de-DE" dirty="0"/>
              <a:t>Jeder Pol trägt einen Teil des anderen in sich</a:t>
            </a:r>
          </a:p>
          <a:p>
            <a:pPr lvl="0"/>
            <a:r>
              <a:rPr lang="de-DE" dirty="0"/>
              <a:t> Ist der Maximalzustand des einen erreicht, beginnt der andere zu wachsen</a:t>
            </a:r>
          </a:p>
          <a:p>
            <a:pPr lvl="0"/>
            <a:r>
              <a:rPr lang="de-DE" dirty="0"/>
              <a:t> Yin und Yang gehen natürlich ineinander über </a:t>
            </a:r>
          </a:p>
        </p:txBody>
      </p:sp>
      <p:pic>
        <p:nvPicPr>
          <p:cNvPr id="4" name="Grafik 3" descr="C:\Users\Andrea\Pictures\yinYang.gif"/>
          <p:cNvPicPr/>
          <p:nvPr/>
        </p:nvPicPr>
        <p:blipFill>
          <a:blip r:embed="rId2" cstate="print"/>
          <a:srcRect/>
          <a:stretch>
            <a:fillRect/>
          </a:stretch>
        </p:blipFill>
        <p:spPr bwMode="auto">
          <a:xfrm>
            <a:off x="3643306" y="1571612"/>
            <a:ext cx="1561055" cy="1548000"/>
          </a:xfrm>
          <a:prstGeom prst="rect">
            <a:avLst/>
          </a:prstGeom>
          <a:noFill/>
          <a:ln w="9525">
            <a:noFill/>
            <a:miter lim="800000"/>
            <a:headEnd/>
            <a:tailEnd/>
          </a:ln>
        </p:spPr>
      </p:pic>
      <p:sp>
        <p:nvSpPr>
          <p:cNvPr id="6" name="Datumsplatzhalter 3"/>
          <p:cNvSpPr>
            <a:spLocks noGrp="1"/>
          </p:cNvSpPr>
          <p:nvPr>
            <p:ph type="dt" sz="half" idx="10"/>
          </p:nvPr>
        </p:nvSpPr>
        <p:spPr>
          <a:xfrm>
            <a:off x="457200" y="6356350"/>
            <a:ext cx="2133600" cy="365125"/>
          </a:xfrm>
        </p:spPr>
        <p:txBody>
          <a:bodyPr/>
          <a:lstStyle>
            <a:lvl1pPr>
              <a:defRPr/>
            </a:lvl1pPr>
          </a:lstStyle>
          <a:p>
            <a:r>
              <a:rPr lang="en-US" dirty="0"/>
              <a:t>Heidelberg, 2020</a:t>
            </a:r>
          </a:p>
        </p:txBody>
      </p:sp>
      <p:sp>
        <p:nvSpPr>
          <p:cNvPr id="7" name="Foliennummernplatzhalter 5"/>
          <p:cNvSpPr>
            <a:spLocks noGrp="1"/>
          </p:cNvSpPr>
          <p:nvPr>
            <p:ph type="sldNum" sz="quarter" idx="12"/>
          </p:nvPr>
        </p:nvSpPr>
        <p:spPr>
          <a:xfrm>
            <a:off x="6553200" y="6356350"/>
            <a:ext cx="2133600" cy="365125"/>
          </a:xfrm>
        </p:spPr>
        <p:txBody>
          <a:bodyPr/>
          <a:lstStyle/>
          <a:p>
            <a:fld id="{36F9993B-7BED-4296-B49C-109D0D9066B1}" type="slidenum">
              <a:rPr lang="de-DE" smtClean="0"/>
              <a:pPr/>
              <a:t>5</a:t>
            </a:fld>
            <a:endParaRPr lang="de-DE"/>
          </a:p>
        </p:txBody>
      </p:sp>
      <p:sp>
        <p:nvSpPr>
          <p:cNvPr id="9" name="Fußzeilenplatzhalter 4"/>
          <p:cNvSpPr>
            <a:spLocks noGrp="1"/>
          </p:cNvSpPr>
          <p:nvPr>
            <p:ph type="ftr" sz="quarter" idx="11"/>
          </p:nvPr>
        </p:nvSpPr>
        <p:spPr>
          <a:xfrm>
            <a:off x="3124200" y="6356350"/>
            <a:ext cx="2895600" cy="365125"/>
          </a:xfrm>
          <a:noFill/>
        </p:spPr>
        <p:txBody>
          <a:bodyPr/>
          <a:lstStyle>
            <a:lvl1pPr>
              <a:defRPr b="1"/>
            </a:lvl1pPr>
          </a:lstStyle>
          <a:p>
            <a:r>
              <a:rPr lang="de-DE" dirty="0"/>
              <a:t>Dr. Dr. Andrea Mercedes Riegel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anim calcmode="lin" valueType="num">
                                      <p:cBhvr>
                                        <p:cTn id="8" dur="5000" fill="hold"/>
                                        <p:tgtEl>
                                          <p:spTgt spid="4"/>
                                        </p:tgtEl>
                                        <p:attrNameLst>
                                          <p:attrName>style.rotation</p:attrName>
                                        </p:attrNameLst>
                                      </p:cBhvr>
                                      <p:tavLst>
                                        <p:tav tm="0">
                                          <p:val>
                                            <p:fltVal val="720"/>
                                          </p:val>
                                        </p:tav>
                                        <p:tav tm="100000">
                                          <p:val>
                                            <p:fltVal val="0"/>
                                          </p:val>
                                        </p:tav>
                                      </p:tavLst>
                                    </p:anim>
                                    <p:anim calcmode="lin" valueType="num">
                                      <p:cBhvr>
                                        <p:cTn id="9" dur="5000" fill="hold"/>
                                        <p:tgtEl>
                                          <p:spTgt spid="4"/>
                                        </p:tgtEl>
                                        <p:attrNameLst>
                                          <p:attrName>ppt_h</p:attrName>
                                        </p:attrNameLst>
                                      </p:cBhvr>
                                      <p:tavLst>
                                        <p:tav tm="0">
                                          <p:val>
                                            <p:fltVal val="0"/>
                                          </p:val>
                                        </p:tav>
                                        <p:tav tm="100000">
                                          <p:val>
                                            <p:strVal val="#ppt_h"/>
                                          </p:val>
                                        </p:tav>
                                      </p:tavLst>
                                    </p:anim>
                                    <p:anim calcmode="lin" valueType="num">
                                      <p:cBhvr>
                                        <p:cTn id="10" dur="5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5179E-4881-4C2F-9B47-8B79FCC10ECE}"/>
              </a:ext>
            </a:extLst>
          </p:cNvPr>
          <p:cNvSpPr>
            <a:spLocks noGrp="1"/>
          </p:cNvSpPr>
          <p:nvPr>
            <p:ph type="title"/>
          </p:nvPr>
        </p:nvSpPr>
        <p:spPr/>
        <p:txBody>
          <a:bodyPr>
            <a:normAutofit/>
          </a:bodyPr>
          <a:lstStyle/>
          <a:p>
            <a:r>
              <a:rPr lang="de-DE" sz="2400" dirty="0"/>
              <a:t>Beispiele Yin - Yang</a:t>
            </a:r>
          </a:p>
        </p:txBody>
      </p:sp>
      <p:sp>
        <p:nvSpPr>
          <p:cNvPr id="4" name="Datumsplatzhalter 3">
            <a:extLst>
              <a:ext uri="{FF2B5EF4-FFF2-40B4-BE49-F238E27FC236}">
                <a16:creationId xmlns:a16="http://schemas.microsoft.com/office/drawing/2014/main" id="{8BFB4837-F498-446F-8AA1-32D7C3A4545E}"/>
              </a:ext>
            </a:extLst>
          </p:cNvPr>
          <p:cNvSpPr>
            <a:spLocks noGrp="1"/>
          </p:cNvSpPr>
          <p:nvPr>
            <p:ph type="dt" sz="half" idx="10"/>
          </p:nvPr>
        </p:nvSpPr>
        <p:spPr/>
        <p:txBody>
          <a:bodyPr/>
          <a:lstStyle/>
          <a:p>
            <a:r>
              <a:rPr lang="de-DE" dirty="0"/>
              <a:t>2020</a:t>
            </a:r>
            <a:endParaRPr lang="en-GB" dirty="0"/>
          </a:p>
        </p:txBody>
      </p:sp>
      <p:sp>
        <p:nvSpPr>
          <p:cNvPr id="5" name="Fußzeilenplatzhalter 4">
            <a:extLst>
              <a:ext uri="{FF2B5EF4-FFF2-40B4-BE49-F238E27FC236}">
                <a16:creationId xmlns:a16="http://schemas.microsoft.com/office/drawing/2014/main" id="{A99CA02B-7233-43F4-B70B-A5F5AD7B160B}"/>
              </a:ext>
            </a:extLst>
          </p:cNvPr>
          <p:cNvSpPr>
            <a:spLocks noGrp="1"/>
          </p:cNvSpPr>
          <p:nvPr>
            <p:ph type="ftr" sz="quarter" idx="11"/>
          </p:nvPr>
        </p:nvSpPr>
        <p:spPr/>
        <p:txBody>
          <a:bodyPr/>
          <a:lstStyle/>
          <a:p>
            <a:r>
              <a:rPr lang="de-DE"/>
              <a:t>Dr. Andrea-Mercedes Riegel</a:t>
            </a:r>
          </a:p>
        </p:txBody>
      </p:sp>
      <p:sp>
        <p:nvSpPr>
          <p:cNvPr id="6" name="Foliennummernplatzhalter 5">
            <a:extLst>
              <a:ext uri="{FF2B5EF4-FFF2-40B4-BE49-F238E27FC236}">
                <a16:creationId xmlns:a16="http://schemas.microsoft.com/office/drawing/2014/main" id="{EC601E3A-CEE3-4420-9797-FF061C3FA042}"/>
              </a:ext>
            </a:extLst>
          </p:cNvPr>
          <p:cNvSpPr>
            <a:spLocks noGrp="1"/>
          </p:cNvSpPr>
          <p:nvPr>
            <p:ph type="sldNum" sz="quarter" idx="12"/>
          </p:nvPr>
        </p:nvSpPr>
        <p:spPr/>
        <p:txBody>
          <a:bodyPr/>
          <a:lstStyle/>
          <a:p>
            <a:fld id="{EA617F0A-0CE0-48C4-A447-71F4570C7096}" type="slidenum">
              <a:rPr lang="de-DE" smtClean="0"/>
              <a:pPr/>
              <a:t>6</a:t>
            </a:fld>
            <a:endParaRPr lang="de-DE"/>
          </a:p>
        </p:txBody>
      </p:sp>
      <p:graphicFrame>
        <p:nvGraphicFramePr>
          <p:cNvPr id="9" name="Inhaltsplatzhalter 8">
            <a:extLst>
              <a:ext uri="{FF2B5EF4-FFF2-40B4-BE49-F238E27FC236}">
                <a16:creationId xmlns:a16="http://schemas.microsoft.com/office/drawing/2014/main" id="{17982238-70F7-4C9F-B1DB-54E665B9AED0}"/>
              </a:ext>
            </a:extLst>
          </p:cNvPr>
          <p:cNvGraphicFramePr>
            <a:graphicFrameLocks noGrp="1"/>
          </p:cNvGraphicFramePr>
          <p:nvPr>
            <p:ph idx="1"/>
            <p:extLst>
              <p:ext uri="{D42A27DB-BD31-4B8C-83A1-F6EECF244321}">
                <p14:modId xmlns:p14="http://schemas.microsoft.com/office/powerpoint/2010/main" val="442701008"/>
              </p:ext>
            </p:extLst>
          </p:nvPr>
        </p:nvGraphicFramePr>
        <p:xfrm>
          <a:off x="1495958" y="1966316"/>
          <a:ext cx="5848350" cy="3190876"/>
        </p:xfrm>
        <a:graphic>
          <a:graphicData uri="http://schemas.openxmlformats.org/drawingml/2006/table">
            <a:tbl>
              <a:tblPr/>
              <a:tblGrid>
                <a:gridCol w="2924175">
                  <a:extLst>
                    <a:ext uri="{9D8B030D-6E8A-4147-A177-3AD203B41FA5}">
                      <a16:colId xmlns:a16="http://schemas.microsoft.com/office/drawing/2014/main" val="1854320225"/>
                    </a:ext>
                  </a:extLst>
                </a:gridCol>
                <a:gridCol w="2924175">
                  <a:extLst>
                    <a:ext uri="{9D8B030D-6E8A-4147-A177-3AD203B41FA5}">
                      <a16:colId xmlns:a16="http://schemas.microsoft.com/office/drawing/2014/main" val="4081958383"/>
                    </a:ext>
                  </a:extLst>
                </a:gridCol>
              </a:tblGrid>
              <a:tr h="245452">
                <a:tc>
                  <a:txBody>
                    <a:bodyPr/>
                    <a:lstStyle/>
                    <a:p>
                      <a:pPr algn="just">
                        <a:lnSpc>
                          <a:spcPct val="115000"/>
                        </a:lnSpc>
                        <a:spcAft>
                          <a:spcPts val="0"/>
                        </a:spcAft>
                      </a:pPr>
                      <a:r>
                        <a:rPr lang="de-DE" sz="1400" b="1" dirty="0">
                          <a:solidFill>
                            <a:srgbClr val="FF0000"/>
                          </a:solidFill>
                          <a:latin typeface="Times New Roman"/>
                          <a:ea typeface="SimSun"/>
                          <a:cs typeface="Times New Roman"/>
                        </a:rPr>
                        <a:t>Yang</a:t>
                      </a:r>
                      <a:endParaRPr lang="de-DE" sz="1100" dirty="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b="1" dirty="0">
                          <a:solidFill>
                            <a:srgbClr val="FF0000"/>
                          </a:solidFill>
                          <a:latin typeface="Times New Roman"/>
                          <a:ea typeface="SimSun"/>
                          <a:cs typeface="Times New Roman"/>
                        </a:rPr>
                        <a:t>Yin</a:t>
                      </a:r>
                      <a:endParaRPr lang="de-DE" sz="1100" dirty="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132124"/>
                  </a:ext>
                </a:extLst>
              </a:tr>
              <a:tr h="245452">
                <a:tc>
                  <a:txBody>
                    <a:bodyPr/>
                    <a:lstStyle/>
                    <a:p>
                      <a:pPr algn="just">
                        <a:lnSpc>
                          <a:spcPct val="115000"/>
                        </a:lnSpc>
                        <a:spcAft>
                          <a:spcPts val="0"/>
                        </a:spcAft>
                      </a:pPr>
                      <a:r>
                        <a:rPr lang="de-DE" sz="1400" dirty="0">
                          <a:latin typeface="Times New Roman"/>
                          <a:ea typeface="SimSun"/>
                          <a:cs typeface="Times New Roman"/>
                        </a:rPr>
                        <a:t>Himmel</a:t>
                      </a:r>
                      <a:endParaRPr lang="de-DE" sz="1100" dirty="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dirty="0">
                          <a:latin typeface="Times New Roman"/>
                          <a:ea typeface="SimSun"/>
                          <a:cs typeface="Times New Roman"/>
                        </a:rPr>
                        <a:t>Erde</a:t>
                      </a:r>
                      <a:endParaRPr lang="de-DE" sz="1100" dirty="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239315"/>
                  </a:ext>
                </a:extLst>
              </a:tr>
              <a:tr h="245452">
                <a:tc>
                  <a:txBody>
                    <a:bodyPr/>
                    <a:lstStyle/>
                    <a:p>
                      <a:pPr algn="just">
                        <a:lnSpc>
                          <a:spcPct val="115000"/>
                        </a:lnSpc>
                        <a:spcAft>
                          <a:spcPts val="0"/>
                        </a:spcAft>
                      </a:pPr>
                      <a:r>
                        <a:rPr lang="de-DE" sz="1400" dirty="0">
                          <a:latin typeface="Times New Roman"/>
                          <a:ea typeface="SimSun"/>
                          <a:cs typeface="Times New Roman"/>
                        </a:rPr>
                        <a:t>Tag</a:t>
                      </a:r>
                      <a:endParaRPr lang="de-DE" sz="1100" dirty="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dirty="0">
                          <a:latin typeface="Times New Roman"/>
                          <a:ea typeface="SimSun"/>
                          <a:cs typeface="Times New Roman"/>
                        </a:rPr>
                        <a:t>Nacht</a:t>
                      </a:r>
                      <a:endParaRPr lang="de-DE" sz="1100" dirty="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774554"/>
                  </a:ext>
                </a:extLst>
              </a:tr>
              <a:tr h="245452">
                <a:tc>
                  <a:txBody>
                    <a:bodyPr/>
                    <a:lstStyle/>
                    <a:p>
                      <a:pPr algn="just">
                        <a:lnSpc>
                          <a:spcPct val="115000"/>
                        </a:lnSpc>
                        <a:spcAft>
                          <a:spcPts val="0"/>
                        </a:spcAft>
                      </a:pPr>
                      <a:r>
                        <a:rPr lang="de-DE" sz="1400" dirty="0">
                          <a:latin typeface="Times New Roman"/>
                          <a:ea typeface="SimSun"/>
                          <a:cs typeface="Times New Roman"/>
                        </a:rPr>
                        <a:t>hell</a:t>
                      </a:r>
                      <a:endParaRPr lang="de-DE" sz="1100" dirty="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dirty="0">
                          <a:latin typeface="Times New Roman"/>
                          <a:ea typeface="SimSun"/>
                          <a:cs typeface="Times New Roman"/>
                        </a:rPr>
                        <a:t>dunkel</a:t>
                      </a:r>
                      <a:endParaRPr lang="de-DE" sz="1100" dirty="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640102"/>
                  </a:ext>
                </a:extLst>
              </a:tr>
              <a:tr h="245452">
                <a:tc>
                  <a:txBody>
                    <a:bodyPr/>
                    <a:lstStyle/>
                    <a:p>
                      <a:pPr algn="just">
                        <a:lnSpc>
                          <a:spcPct val="115000"/>
                        </a:lnSpc>
                        <a:spcAft>
                          <a:spcPts val="0"/>
                        </a:spcAft>
                      </a:pPr>
                      <a:r>
                        <a:rPr lang="de-DE" sz="1400" dirty="0">
                          <a:latin typeface="Times New Roman"/>
                          <a:ea typeface="SimSun"/>
                          <a:cs typeface="Times New Roman"/>
                        </a:rPr>
                        <a:t>hart</a:t>
                      </a:r>
                      <a:endParaRPr lang="de-DE" sz="1100" dirty="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dirty="0">
                          <a:latin typeface="Times New Roman"/>
                          <a:ea typeface="SimSun"/>
                          <a:cs typeface="Times New Roman"/>
                        </a:rPr>
                        <a:t>weich</a:t>
                      </a:r>
                      <a:endParaRPr lang="de-DE" sz="1100" dirty="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289146"/>
                  </a:ext>
                </a:extLst>
              </a:tr>
              <a:tr h="245452">
                <a:tc>
                  <a:txBody>
                    <a:bodyPr/>
                    <a:lstStyle/>
                    <a:p>
                      <a:pPr algn="just">
                        <a:lnSpc>
                          <a:spcPct val="115000"/>
                        </a:lnSpc>
                        <a:spcAft>
                          <a:spcPts val="0"/>
                        </a:spcAft>
                      </a:pPr>
                      <a:r>
                        <a:rPr lang="de-DE" sz="1400" dirty="0">
                          <a:latin typeface="Times New Roman"/>
                          <a:ea typeface="SimSun"/>
                          <a:cs typeface="Times New Roman"/>
                        </a:rPr>
                        <a:t>warm/heiß</a:t>
                      </a:r>
                      <a:endParaRPr lang="de-DE" sz="1100" dirty="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dirty="0">
                          <a:latin typeface="Times New Roman"/>
                          <a:ea typeface="SimSun"/>
                          <a:cs typeface="Times New Roman"/>
                        </a:rPr>
                        <a:t>kalt</a:t>
                      </a:r>
                      <a:endParaRPr lang="de-DE" sz="1100" dirty="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14949"/>
                  </a:ext>
                </a:extLst>
              </a:tr>
              <a:tr h="245452">
                <a:tc>
                  <a:txBody>
                    <a:bodyPr/>
                    <a:lstStyle/>
                    <a:p>
                      <a:pPr algn="just">
                        <a:lnSpc>
                          <a:spcPct val="115000"/>
                        </a:lnSpc>
                        <a:spcAft>
                          <a:spcPts val="0"/>
                        </a:spcAft>
                      </a:pPr>
                      <a:r>
                        <a:rPr lang="de-DE" sz="1400">
                          <a:latin typeface="Times New Roman"/>
                          <a:ea typeface="SimSun"/>
                          <a:cs typeface="Times New Roman"/>
                        </a:rPr>
                        <a:t>oben</a:t>
                      </a:r>
                      <a:endParaRPr lang="de-DE" sz="110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dirty="0">
                          <a:latin typeface="Times New Roman"/>
                          <a:ea typeface="SimSun"/>
                          <a:cs typeface="Times New Roman"/>
                        </a:rPr>
                        <a:t>unten</a:t>
                      </a:r>
                      <a:endParaRPr lang="de-DE" sz="1100" dirty="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1131104"/>
                  </a:ext>
                </a:extLst>
              </a:tr>
              <a:tr h="245452">
                <a:tc>
                  <a:txBody>
                    <a:bodyPr/>
                    <a:lstStyle/>
                    <a:p>
                      <a:pPr algn="just">
                        <a:lnSpc>
                          <a:spcPct val="115000"/>
                        </a:lnSpc>
                        <a:spcAft>
                          <a:spcPts val="0"/>
                        </a:spcAft>
                      </a:pPr>
                      <a:r>
                        <a:rPr lang="de-DE" sz="1400">
                          <a:latin typeface="Times New Roman"/>
                          <a:ea typeface="SimSun"/>
                          <a:cs typeface="Times New Roman"/>
                        </a:rPr>
                        <a:t>aktiv</a:t>
                      </a:r>
                      <a:endParaRPr lang="de-DE" sz="110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dirty="0">
                          <a:latin typeface="Times New Roman"/>
                          <a:ea typeface="SimSun"/>
                          <a:cs typeface="Times New Roman"/>
                        </a:rPr>
                        <a:t>passiv</a:t>
                      </a:r>
                      <a:endParaRPr lang="de-DE" sz="1100" dirty="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9494980"/>
                  </a:ext>
                </a:extLst>
              </a:tr>
              <a:tr h="245452">
                <a:tc>
                  <a:txBody>
                    <a:bodyPr/>
                    <a:lstStyle/>
                    <a:p>
                      <a:pPr algn="just">
                        <a:lnSpc>
                          <a:spcPct val="115000"/>
                        </a:lnSpc>
                        <a:spcAft>
                          <a:spcPts val="0"/>
                        </a:spcAft>
                      </a:pPr>
                      <a:r>
                        <a:rPr lang="de-DE" sz="1400">
                          <a:latin typeface="Times New Roman"/>
                          <a:ea typeface="SimSun"/>
                          <a:cs typeface="Times New Roman"/>
                        </a:rPr>
                        <a:t>außen</a:t>
                      </a:r>
                      <a:endParaRPr lang="de-DE" sz="110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dirty="0">
                          <a:latin typeface="Times New Roman"/>
                          <a:ea typeface="SimSun"/>
                          <a:cs typeface="Times New Roman"/>
                        </a:rPr>
                        <a:t>innen</a:t>
                      </a:r>
                      <a:endParaRPr lang="de-DE" sz="1100" dirty="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05854"/>
                  </a:ext>
                </a:extLst>
              </a:tr>
              <a:tr h="245452">
                <a:tc>
                  <a:txBody>
                    <a:bodyPr/>
                    <a:lstStyle/>
                    <a:p>
                      <a:pPr algn="just">
                        <a:lnSpc>
                          <a:spcPct val="115000"/>
                        </a:lnSpc>
                        <a:spcAft>
                          <a:spcPts val="0"/>
                        </a:spcAft>
                      </a:pPr>
                      <a:r>
                        <a:rPr lang="de-DE" sz="1400" dirty="0">
                          <a:latin typeface="Times New Roman"/>
                          <a:ea typeface="SimSun"/>
                          <a:cs typeface="Times New Roman"/>
                        </a:rPr>
                        <a:t>immateriell funktional</a:t>
                      </a:r>
                      <a:endParaRPr lang="de-DE" sz="1100" dirty="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dirty="0">
                          <a:latin typeface="Times New Roman"/>
                          <a:ea typeface="SimSun"/>
                          <a:cs typeface="Times New Roman"/>
                        </a:rPr>
                        <a:t>materiell</a:t>
                      </a:r>
                      <a:endParaRPr lang="de-DE" sz="1100" dirty="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948423"/>
                  </a:ext>
                </a:extLst>
              </a:tr>
              <a:tr h="245452">
                <a:tc>
                  <a:txBody>
                    <a:bodyPr/>
                    <a:lstStyle/>
                    <a:p>
                      <a:pPr algn="just">
                        <a:lnSpc>
                          <a:spcPct val="115000"/>
                        </a:lnSpc>
                        <a:spcAft>
                          <a:spcPts val="0"/>
                        </a:spcAft>
                      </a:pPr>
                      <a:r>
                        <a:rPr lang="de-DE" sz="1400" dirty="0">
                          <a:latin typeface="Times New Roman"/>
                          <a:ea typeface="SimSun"/>
                          <a:cs typeface="Times New Roman"/>
                        </a:rPr>
                        <a:t>ungerade</a:t>
                      </a:r>
                      <a:endParaRPr lang="de-DE" sz="1100" dirty="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dirty="0">
                          <a:latin typeface="Times New Roman"/>
                          <a:ea typeface="SimSun"/>
                          <a:cs typeface="Times New Roman"/>
                        </a:rPr>
                        <a:t>gerade</a:t>
                      </a:r>
                      <a:endParaRPr lang="de-DE" sz="1100" dirty="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770961"/>
                  </a:ext>
                </a:extLst>
              </a:tr>
              <a:tr h="245452">
                <a:tc>
                  <a:txBody>
                    <a:bodyPr/>
                    <a:lstStyle/>
                    <a:p>
                      <a:pPr algn="just">
                        <a:lnSpc>
                          <a:spcPct val="115000"/>
                        </a:lnSpc>
                        <a:spcAft>
                          <a:spcPts val="0"/>
                        </a:spcAft>
                      </a:pPr>
                      <a:r>
                        <a:rPr lang="de-DE" sz="1400" dirty="0">
                          <a:latin typeface="Times New Roman"/>
                          <a:ea typeface="SimSun"/>
                          <a:cs typeface="Times New Roman"/>
                        </a:rPr>
                        <a:t>links</a:t>
                      </a:r>
                      <a:endParaRPr lang="de-DE" sz="1100" dirty="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dirty="0">
                          <a:latin typeface="Times New Roman"/>
                          <a:ea typeface="SimSun"/>
                          <a:cs typeface="Times New Roman"/>
                        </a:rPr>
                        <a:t>rechts</a:t>
                      </a:r>
                      <a:endParaRPr lang="de-DE" sz="1100" dirty="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4964559"/>
                  </a:ext>
                </a:extLst>
              </a:tr>
              <a:tr h="245452">
                <a:tc>
                  <a:txBody>
                    <a:bodyPr/>
                    <a:lstStyle/>
                    <a:p>
                      <a:pPr algn="just">
                        <a:lnSpc>
                          <a:spcPct val="115000"/>
                        </a:lnSpc>
                        <a:spcAft>
                          <a:spcPts val="0"/>
                        </a:spcAft>
                      </a:pPr>
                      <a:r>
                        <a:rPr lang="de-DE" sz="1400" dirty="0">
                          <a:latin typeface="Times New Roman"/>
                          <a:ea typeface="SimSun"/>
                          <a:cs typeface="Times New Roman"/>
                        </a:rPr>
                        <a:t>männlich</a:t>
                      </a:r>
                      <a:endParaRPr lang="de-DE" sz="1100" dirty="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dirty="0">
                          <a:latin typeface="Times New Roman"/>
                          <a:ea typeface="SimSun"/>
                          <a:cs typeface="Times New Roman"/>
                        </a:rPr>
                        <a:t>weiblich</a:t>
                      </a:r>
                      <a:endParaRPr lang="de-DE" sz="1100" dirty="0">
                        <a:latin typeface="Calibri"/>
                        <a:ea typeface="SimSun"/>
                        <a:cs typeface="Times New Roman"/>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575321"/>
                  </a:ext>
                </a:extLst>
              </a:tr>
            </a:tbl>
          </a:graphicData>
        </a:graphic>
      </p:graphicFrame>
    </p:spTree>
    <p:extLst>
      <p:ext uri="{BB962C8B-B14F-4D97-AF65-F5344CB8AC3E}">
        <p14:creationId xmlns:p14="http://schemas.microsoft.com/office/powerpoint/2010/main" val="2576339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A54141-FC68-48BF-8C65-9384FBF3CCB4}"/>
              </a:ext>
            </a:extLst>
          </p:cNvPr>
          <p:cNvSpPr>
            <a:spLocks noGrp="1"/>
          </p:cNvSpPr>
          <p:nvPr>
            <p:ph type="title"/>
          </p:nvPr>
        </p:nvSpPr>
        <p:spPr/>
        <p:txBody>
          <a:bodyPr>
            <a:normAutofit fontScale="90000"/>
          </a:bodyPr>
          <a:lstStyle/>
          <a:p>
            <a:r>
              <a:rPr lang="de-DE" sz="2400" dirty="0"/>
              <a:t>Grundprinzip der chinesischen Medizin- Yin und Yang im Körper</a:t>
            </a:r>
            <a:br>
              <a:rPr lang="de-DE" sz="2400" dirty="0"/>
            </a:br>
            <a:endParaRPr lang="de-DE" sz="2400" dirty="0"/>
          </a:p>
        </p:txBody>
      </p:sp>
      <p:sp>
        <p:nvSpPr>
          <p:cNvPr id="3" name="Inhaltsplatzhalter 2">
            <a:extLst>
              <a:ext uri="{FF2B5EF4-FFF2-40B4-BE49-F238E27FC236}">
                <a16:creationId xmlns:a16="http://schemas.microsoft.com/office/drawing/2014/main" id="{96C4B9EC-87E2-47CD-AFE9-37DB6973D90F}"/>
              </a:ext>
            </a:extLst>
          </p:cNvPr>
          <p:cNvSpPr>
            <a:spLocks noGrp="1"/>
          </p:cNvSpPr>
          <p:nvPr>
            <p:ph idx="1"/>
          </p:nvPr>
        </p:nvSpPr>
        <p:spPr>
          <a:xfrm>
            <a:off x="457200" y="1088740"/>
            <a:ext cx="8229600" cy="5220620"/>
          </a:xfrm>
        </p:spPr>
        <p:txBody>
          <a:bodyPr>
            <a:normAutofit/>
          </a:bodyPr>
          <a:lstStyle/>
          <a:p>
            <a:pPr algn="ctr"/>
            <a:r>
              <a:rPr lang="de-DE" sz="2400" b="1" dirty="0"/>
              <a:t>Ein Yin und ein Yang, das ist das Dao </a:t>
            </a:r>
          </a:p>
          <a:p>
            <a:pPr algn="ctr"/>
            <a:endParaRPr lang="de-DE" sz="2400" dirty="0"/>
          </a:p>
          <a:p>
            <a:pPr marL="137160" indent="0" algn="just">
              <a:buNone/>
            </a:pPr>
            <a:r>
              <a:rPr lang="de-DE" sz="1800" dirty="0"/>
              <a:t> </a:t>
            </a:r>
            <a:r>
              <a:rPr lang="de-DE" sz="1800" dirty="0">
                <a:solidFill>
                  <a:srgbClr val="FF0000"/>
                </a:solidFill>
              </a:rPr>
              <a:t>Alles </a:t>
            </a:r>
            <a:r>
              <a:rPr lang="de-DE" sz="1800" dirty="0" err="1">
                <a:solidFill>
                  <a:srgbClr val="FF0000"/>
                </a:solidFill>
              </a:rPr>
              <a:t>läßt</a:t>
            </a:r>
            <a:r>
              <a:rPr lang="de-DE" sz="1800" dirty="0">
                <a:solidFill>
                  <a:srgbClr val="FF0000"/>
                </a:solidFill>
              </a:rPr>
              <a:t> sich in Yin und Yang einteilen</a:t>
            </a:r>
          </a:p>
          <a:p>
            <a:pPr algn="just"/>
            <a:endParaRPr lang="de-DE" sz="1800" dirty="0"/>
          </a:p>
          <a:p>
            <a:pPr marL="137160" indent="0" algn="just">
              <a:buNone/>
            </a:pPr>
            <a:r>
              <a:rPr lang="de-DE" sz="1800" dirty="0"/>
              <a:t>Oben (Yang) – unten (Yin)</a:t>
            </a:r>
          </a:p>
          <a:p>
            <a:pPr marL="137160" indent="0" algn="just">
              <a:buNone/>
            </a:pPr>
            <a:r>
              <a:rPr lang="de-DE" sz="1800" dirty="0"/>
              <a:t>Rücken (Yang) – ventrale Seite (Yin)</a:t>
            </a:r>
          </a:p>
          <a:p>
            <a:pPr marL="137160" indent="0" algn="just">
              <a:buNone/>
            </a:pPr>
            <a:r>
              <a:rPr lang="de-DE" sz="1800" dirty="0"/>
              <a:t>Ausscheidungsorgane (Yang) – Speicherorgane (Yin)</a:t>
            </a:r>
          </a:p>
          <a:p>
            <a:pPr marL="137160" indent="0" algn="just">
              <a:buNone/>
            </a:pPr>
            <a:r>
              <a:rPr lang="de-DE" sz="1800" dirty="0"/>
              <a:t>Grundsubstanzen:</a:t>
            </a:r>
          </a:p>
          <a:p>
            <a:pPr marL="137160" indent="0" algn="just">
              <a:buNone/>
            </a:pPr>
            <a:r>
              <a:rPr lang="de-DE" sz="1800" dirty="0"/>
              <a:t>Qi (Yang) – Blut (Yin)</a:t>
            </a:r>
          </a:p>
          <a:p>
            <a:pPr marL="137160" indent="0" algn="just">
              <a:buNone/>
            </a:pPr>
            <a:r>
              <a:rPr lang="de-DE" sz="1800" dirty="0"/>
              <a:t>Leitbahnen 6 Yang 6 Yin </a:t>
            </a:r>
          </a:p>
          <a:p>
            <a:pPr algn="just"/>
            <a:endParaRPr lang="de-DE" sz="1800" dirty="0"/>
          </a:p>
          <a:p>
            <a:pPr marL="137160" indent="0" algn="just">
              <a:buNone/>
            </a:pPr>
            <a:r>
              <a:rPr lang="de-DE" sz="1800" dirty="0">
                <a:solidFill>
                  <a:srgbClr val="FF0000"/>
                </a:solidFill>
              </a:rPr>
              <a:t>- Organpaare</a:t>
            </a:r>
          </a:p>
          <a:p>
            <a:pPr marL="137160" indent="0" algn="just">
              <a:buNone/>
            </a:pPr>
            <a:r>
              <a:rPr lang="de-DE" sz="1800" dirty="0"/>
              <a:t>Leber/Galle, Niere/Blase, Milz/Magen, Lunge/Dickdarm, Herz/Dünndarm</a:t>
            </a:r>
          </a:p>
          <a:p>
            <a:pPr marL="137160" indent="0" algn="just">
              <a:buNone/>
            </a:pPr>
            <a:r>
              <a:rPr lang="de-DE" sz="1800" dirty="0"/>
              <a:t>(jedes Organ hat Yin- und Yang-Funktion)</a:t>
            </a:r>
          </a:p>
          <a:p>
            <a:pPr marL="137160" indent="0" algn="just">
              <a:buNone/>
            </a:pPr>
            <a:endParaRPr lang="de-DE" sz="1800" dirty="0"/>
          </a:p>
        </p:txBody>
      </p:sp>
      <p:sp>
        <p:nvSpPr>
          <p:cNvPr id="4" name="Datumsplatzhalter 3">
            <a:extLst>
              <a:ext uri="{FF2B5EF4-FFF2-40B4-BE49-F238E27FC236}">
                <a16:creationId xmlns:a16="http://schemas.microsoft.com/office/drawing/2014/main" id="{7750CEE6-F298-4411-9709-DD6B6D427153}"/>
              </a:ext>
            </a:extLst>
          </p:cNvPr>
          <p:cNvSpPr>
            <a:spLocks noGrp="1"/>
          </p:cNvSpPr>
          <p:nvPr>
            <p:ph type="dt" sz="half" idx="10"/>
          </p:nvPr>
        </p:nvSpPr>
        <p:spPr/>
        <p:txBody>
          <a:bodyPr/>
          <a:lstStyle/>
          <a:p>
            <a:r>
              <a:rPr lang="de-DE" dirty="0"/>
              <a:t>2020</a:t>
            </a:r>
            <a:endParaRPr lang="en-GB" dirty="0"/>
          </a:p>
        </p:txBody>
      </p:sp>
      <p:sp>
        <p:nvSpPr>
          <p:cNvPr id="5" name="Fußzeilenplatzhalter 4">
            <a:extLst>
              <a:ext uri="{FF2B5EF4-FFF2-40B4-BE49-F238E27FC236}">
                <a16:creationId xmlns:a16="http://schemas.microsoft.com/office/drawing/2014/main" id="{4994ED4F-3E2B-433E-9684-E759D38DA0E8}"/>
              </a:ext>
            </a:extLst>
          </p:cNvPr>
          <p:cNvSpPr>
            <a:spLocks noGrp="1"/>
          </p:cNvSpPr>
          <p:nvPr>
            <p:ph type="ftr" sz="quarter" idx="11"/>
          </p:nvPr>
        </p:nvSpPr>
        <p:spPr/>
        <p:txBody>
          <a:bodyPr/>
          <a:lstStyle/>
          <a:p>
            <a:r>
              <a:rPr lang="de-DE"/>
              <a:t>Dr. Andrea-Mercedes Riegel</a:t>
            </a:r>
          </a:p>
        </p:txBody>
      </p:sp>
      <p:sp>
        <p:nvSpPr>
          <p:cNvPr id="6" name="Foliennummernplatzhalter 5">
            <a:extLst>
              <a:ext uri="{FF2B5EF4-FFF2-40B4-BE49-F238E27FC236}">
                <a16:creationId xmlns:a16="http://schemas.microsoft.com/office/drawing/2014/main" id="{7615E2AD-841D-449E-AD0F-843499D9258E}"/>
              </a:ext>
            </a:extLst>
          </p:cNvPr>
          <p:cNvSpPr>
            <a:spLocks noGrp="1"/>
          </p:cNvSpPr>
          <p:nvPr>
            <p:ph type="sldNum" sz="quarter" idx="12"/>
          </p:nvPr>
        </p:nvSpPr>
        <p:spPr/>
        <p:txBody>
          <a:bodyPr/>
          <a:lstStyle/>
          <a:p>
            <a:fld id="{EA617F0A-0CE0-48C4-A447-71F4570C7096}" type="slidenum">
              <a:rPr lang="de-DE" smtClean="0"/>
              <a:pPr/>
              <a:t>7</a:t>
            </a:fld>
            <a:endParaRPr lang="de-DE"/>
          </a:p>
        </p:txBody>
      </p:sp>
    </p:spTree>
    <p:extLst>
      <p:ext uri="{BB962C8B-B14F-4D97-AF65-F5344CB8AC3E}">
        <p14:creationId xmlns:p14="http://schemas.microsoft.com/office/powerpoint/2010/main" val="3426146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93709-6FC9-4CE8-A5A3-D73B0ACD770D}"/>
              </a:ext>
            </a:extLst>
          </p:cNvPr>
          <p:cNvSpPr>
            <a:spLocks noGrp="1"/>
          </p:cNvSpPr>
          <p:nvPr>
            <p:ph type="title"/>
          </p:nvPr>
        </p:nvSpPr>
        <p:spPr/>
        <p:txBody>
          <a:bodyPr>
            <a:normAutofit/>
          </a:bodyPr>
          <a:lstStyle/>
          <a:p>
            <a:r>
              <a:rPr lang="de-DE" sz="2400" dirty="0"/>
              <a:t>Hauptvertreter von Yin und Yang –</a:t>
            </a:r>
            <a:br>
              <a:rPr lang="de-DE" sz="2400" dirty="0"/>
            </a:br>
            <a:r>
              <a:rPr lang="de-DE" sz="2400" dirty="0"/>
              <a:t>Qi und Blut </a:t>
            </a:r>
          </a:p>
        </p:txBody>
      </p:sp>
      <p:sp>
        <p:nvSpPr>
          <p:cNvPr id="3" name="Inhaltsplatzhalter 2">
            <a:extLst>
              <a:ext uri="{FF2B5EF4-FFF2-40B4-BE49-F238E27FC236}">
                <a16:creationId xmlns:a16="http://schemas.microsoft.com/office/drawing/2014/main" id="{08BF14CA-CC34-4B73-A896-D60050A538BD}"/>
              </a:ext>
            </a:extLst>
          </p:cNvPr>
          <p:cNvSpPr>
            <a:spLocks noGrp="1"/>
          </p:cNvSpPr>
          <p:nvPr>
            <p:ph idx="1"/>
          </p:nvPr>
        </p:nvSpPr>
        <p:spPr/>
        <p:txBody>
          <a:bodyPr/>
          <a:lstStyle/>
          <a:p>
            <a:pPr marL="137160" indent="0" algn="ctr">
              <a:buNone/>
            </a:pPr>
            <a:r>
              <a:rPr lang="zh-CN" altLang="de-DE" dirty="0">
                <a:solidFill>
                  <a:srgbClr val="1A180F"/>
                </a:solidFill>
                <a:latin typeface="Book Antiqua" panose="02040602050305030304" pitchFamily="18" charset="0"/>
              </a:rPr>
              <a:t>氣</a:t>
            </a:r>
            <a:endParaRPr lang="de-DE" altLang="zh-CN" dirty="0"/>
          </a:p>
          <a:p>
            <a:pPr marL="137160" indent="0" algn="ctr">
              <a:buNone/>
            </a:pPr>
            <a:endParaRPr lang="de-DE" altLang="zh-CN" dirty="0"/>
          </a:p>
          <a:p>
            <a:pPr marL="137160" indent="0" algn="ctr">
              <a:buNone/>
            </a:pPr>
            <a:r>
              <a:rPr lang="zh-CN" altLang="de-DE" dirty="0"/>
              <a:t>气</a:t>
            </a:r>
            <a:r>
              <a:rPr lang="de-DE" altLang="zh-CN" dirty="0"/>
              <a:t>		</a:t>
            </a:r>
            <a:r>
              <a:rPr lang="zh-CN" altLang="de-DE" dirty="0"/>
              <a:t>米</a:t>
            </a:r>
            <a:endParaRPr lang="de-DE" altLang="zh-CN" dirty="0"/>
          </a:p>
          <a:p>
            <a:pPr marL="137160" indent="0">
              <a:buNone/>
            </a:pPr>
            <a:endParaRPr lang="de-DE" altLang="zh-CN" sz="1800" dirty="0"/>
          </a:p>
          <a:p>
            <a:pPr marL="137160" indent="0">
              <a:buNone/>
            </a:pPr>
            <a:r>
              <a:rPr lang="de-DE" altLang="zh-CN" sz="1800" dirty="0"/>
              <a:t>Qi: Dampf im Kessel, kochender Reis</a:t>
            </a:r>
            <a:endParaRPr lang="de-DE" sz="1800" dirty="0"/>
          </a:p>
          <a:p>
            <a:pPr marL="137160" indent="0">
              <a:buNone/>
            </a:pPr>
            <a:endParaRPr lang="de-DE" dirty="0"/>
          </a:p>
          <a:p>
            <a:pPr marL="137160" indent="0" algn="ctr">
              <a:buNone/>
            </a:pPr>
            <a:r>
              <a:rPr lang="zh-CN" altLang="de-DE" dirty="0"/>
              <a:t>血</a:t>
            </a:r>
            <a:endParaRPr lang="de-DE" altLang="zh-CN" dirty="0"/>
          </a:p>
          <a:p>
            <a:pPr marL="137160" indent="0">
              <a:buNone/>
            </a:pPr>
            <a:endParaRPr lang="de-DE" sz="1800" dirty="0"/>
          </a:p>
          <a:p>
            <a:pPr marL="137160" indent="0">
              <a:buNone/>
            </a:pPr>
            <a:r>
              <a:rPr lang="de-DE" sz="1800" dirty="0"/>
              <a:t>Blut: rot, flüssig, fließend, nährend</a:t>
            </a:r>
          </a:p>
        </p:txBody>
      </p:sp>
      <p:sp>
        <p:nvSpPr>
          <p:cNvPr id="4" name="Datumsplatzhalter 3">
            <a:extLst>
              <a:ext uri="{FF2B5EF4-FFF2-40B4-BE49-F238E27FC236}">
                <a16:creationId xmlns:a16="http://schemas.microsoft.com/office/drawing/2014/main" id="{4A8BB584-4932-4332-B482-FC9C87A423A3}"/>
              </a:ext>
            </a:extLst>
          </p:cNvPr>
          <p:cNvSpPr>
            <a:spLocks noGrp="1"/>
          </p:cNvSpPr>
          <p:nvPr>
            <p:ph type="dt" sz="half" idx="10"/>
          </p:nvPr>
        </p:nvSpPr>
        <p:spPr/>
        <p:txBody>
          <a:bodyPr/>
          <a:lstStyle/>
          <a:p>
            <a:r>
              <a:rPr lang="de-DE" dirty="0"/>
              <a:t>2020</a:t>
            </a:r>
            <a:endParaRPr lang="en-GB" dirty="0"/>
          </a:p>
        </p:txBody>
      </p:sp>
      <p:sp>
        <p:nvSpPr>
          <p:cNvPr id="5" name="Fußzeilenplatzhalter 4">
            <a:extLst>
              <a:ext uri="{FF2B5EF4-FFF2-40B4-BE49-F238E27FC236}">
                <a16:creationId xmlns:a16="http://schemas.microsoft.com/office/drawing/2014/main" id="{3A2BF66B-F959-4C60-87EA-2D7D1B62CA69}"/>
              </a:ext>
            </a:extLst>
          </p:cNvPr>
          <p:cNvSpPr>
            <a:spLocks noGrp="1"/>
          </p:cNvSpPr>
          <p:nvPr>
            <p:ph type="ftr" sz="quarter" idx="11"/>
          </p:nvPr>
        </p:nvSpPr>
        <p:spPr/>
        <p:txBody>
          <a:bodyPr/>
          <a:lstStyle/>
          <a:p>
            <a:r>
              <a:rPr lang="de-DE"/>
              <a:t>Dr. Andrea-Mercedes Riegel</a:t>
            </a:r>
          </a:p>
        </p:txBody>
      </p:sp>
      <p:sp>
        <p:nvSpPr>
          <p:cNvPr id="6" name="Foliennummernplatzhalter 5">
            <a:extLst>
              <a:ext uri="{FF2B5EF4-FFF2-40B4-BE49-F238E27FC236}">
                <a16:creationId xmlns:a16="http://schemas.microsoft.com/office/drawing/2014/main" id="{76D29494-C6AB-4A10-A7BA-139EBF59F65A}"/>
              </a:ext>
            </a:extLst>
          </p:cNvPr>
          <p:cNvSpPr>
            <a:spLocks noGrp="1"/>
          </p:cNvSpPr>
          <p:nvPr>
            <p:ph type="sldNum" sz="quarter" idx="12"/>
          </p:nvPr>
        </p:nvSpPr>
        <p:spPr/>
        <p:txBody>
          <a:bodyPr/>
          <a:lstStyle/>
          <a:p>
            <a:fld id="{EA617F0A-0CE0-48C4-A447-71F4570C7096}" type="slidenum">
              <a:rPr lang="de-DE" smtClean="0"/>
              <a:pPr/>
              <a:t>8</a:t>
            </a:fld>
            <a:endParaRPr lang="de-DE"/>
          </a:p>
        </p:txBody>
      </p:sp>
    </p:spTree>
    <p:extLst>
      <p:ext uri="{BB962C8B-B14F-4D97-AF65-F5344CB8AC3E}">
        <p14:creationId xmlns:p14="http://schemas.microsoft.com/office/powerpoint/2010/main" val="4085628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6CACA1-F3AF-4DF3-8811-DE6FCD856F67}"/>
              </a:ext>
            </a:extLst>
          </p:cNvPr>
          <p:cNvSpPr>
            <a:spLocks noGrp="1"/>
          </p:cNvSpPr>
          <p:nvPr>
            <p:ph type="title"/>
          </p:nvPr>
        </p:nvSpPr>
        <p:spPr/>
        <p:txBody>
          <a:bodyPr>
            <a:normAutofit/>
          </a:bodyPr>
          <a:lstStyle/>
          <a:p>
            <a:r>
              <a:rPr lang="de-DE" sz="2400" dirty="0"/>
              <a:t>Beispiel Yin-Yang im Körper</a:t>
            </a:r>
          </a:p>
        </p:txBody>
      </p:sp>
      <p:sp>
        <p:nvSpPr>
          <p:cNvPr id="3" name="Inhaltsplatzhalter 2">
            <a:extLst>
              <a:ext uri="{FF2B5EF4-FFF2-40B4-BE49-F238E27FC236}">
                <a16:creationId xmlns:a16="http://schemas.microsoft.com/office/drawing/2014/main" id="{0B05192C-0926-42DD-BB49-BC5206FCC1B4}"/>
              </a:ext>
            </a:extLst>
          </p:cNvPr>
          <p:cNvSpPr>
            <a:spLocks noGrp="1"/>
          </p:cNvSpPr>
          <p:nvPr>
            <p:ph idx="1"/>
          </p:nvPr>
        </p:nvSpPr>
        <p:spPr/>
        <p:txBody>
          <a:bodyPr>
            <a:normAutofit/>
          </a:bodyPr>
          <a:lstStyle/>
          <a:p>
            <a:pPr marL="137160" indent="0">
              <a:buNone/>
            </a:pPr>
            <a:endParaRPr lang="de-DE" sz="2000" dirty="0"/>
          </a:p>
        </p:txBody>
      </p:sp>
      <p:sp>
        <p:nvSpPr>
          <p:cNvPr id="4" name="Datumsplatzhalter 3">
            <a:extLst>
              <a:ext uri="{FF2B5EF4-FFF2-40B4-BE49-F238E27FC236}">
                <a16:creationId xmlns:a16="http://schemas.microsoft.com/office/drawing/2014/main" id="{3ED7F2FA-F695-464F-990D-EF52C56A0C56}"/>
              </a:ext>
            </a:extLst>
          </p:cNvPr>
          <p:cNvSpPr>
            <a:spLocks noGrp="1"/>
          </p:cNvSpPr>
          <p:nvPr>
            <p:ph type="dt" sz="half" idx="10"/>
          </p:nvPr>
        </p:nvSpPr>
        <p:spPr/>
        <p:txBody>
          <a:bodyPr/>
          <a:lstStyle/>
          <a:p>
            <a:r>
              <a:rPr lang="de-DE" dirty="0"/>
              <a:t>2020</a:t>
            </a:r>
            <a:endParaRPr lang="en-GB" dirty="0"/>
          </a:p>
        </p:txBody>
      </p:sp>
      <p:sp>
        <p:nvSpPr>
          <p:cNvPr id="5" name="Fußzeilenplatzhalter 4">
            <a:extLst>
              <a:ext uri="{FF2B5EF4-FFF2-40B4-BE49-F238E27FC236}">
                <a16:creationId xmlns:a16="http://schemas.microsoft.com/office/drawing/2014/main" id="{96131BF7-025D-45CD-AC5E-82881BEECFB9}"/>
              </a:ext>
            </a:extLst>
          </p:cNvPr>
          <p:cNvSpPr>
            <a:spLocks noGrp="1"/>
          </p:cNvSpPr>
          <p:nvPr>
            <p:ph type="ftr" sz="quarter" idx="11"/>
          </p:nvPr>
        </p:nvSpPr>
        <p:spPr/>
        <p:txBody>
          <a:bodyPr/>
          <a:lstStyle/>
          <a:p>
            <a:r>
              <a:rPr lang="de-DE"/>
              <a:t>Dr. Andrea-Mercedes Riegel</a:t>
            </a:r>
          </a:p>
        </p:txBody>
      </p:sp>
      <p:sp>
        <p:nvSpPr>
          <p:cNvPr id="6" name="Foliennummernplatzhalter 5">
            <a:extLst>
              <a:ext uri="{FF2B5EF4-FFF2-40B4-BE49-F238E27FC236}">
                <a16:creationId xmlns:a16="http://schemas.microsoft.com/office/drawing/2014/main" id="{57189FC7-3821-4FF8-8159-F9A9514760E7}"/>
              </a:ext>
            </a:extLst>
          </p:cNvPr>
          <p:cNvSpPr>
            <a:spLocks noGrp="1"/>
          </p:cNvSpPr>
          <p:nvPr>
            <p:ph type="sldNum" sz="quarter" idx="12"/>
          </p:nvPr>
        </p:nvSpPr>
        <p:spPr/>
        <p:txBody>
          <a:bodyPr/>
          <a:lstStyle/>
          <a:p>
            <a:fld id="{EA617F0A-0CE0-48C4-A447-71F4570C7096}" type="slidenum">
              <a:rPr lang="de-DE" smtClean="0"/>
              <a:pPr/>
              <a:t>9</a:t>
            </a:fld>
            <a:endParaRPr lang="de-DE"/>
          </a:p>
        </p:txBody>
      </p:sp>
      <p:graphicFrame>
        <p:nvGraphicFramePr>
          <p:cNvPr id="8" name="Objekt 7">
            <a:extLst>
              <a:ext uri="{FF2B5EF4-FFF2-40B4-BE49-F238E27FC236}">
                <a16:creationId xmlns:a16="http://schemas.microsoft.com/office/drawing/2014/main" id="{ACAC076F-D5AE-4227-BCD9-9B64767B7D0E}"/>
              </a:ext>
            </a:extLst>
          </p:cNvPr>
          <p:cNvGraphicFramePr>
            <a:graphicFrameLocks noChangeAspect="1"/>
          </p:cNvGraphicFramePr>
          <p:nvPr>
            <p:extLst>
              <p:ext uri="{D42A27DB-BD31-4B8C-83A1-F6EECF244321}">
                <p14:modId xmlns:p14="http://schemas.microsoft.com/office/powerpoint/2010/main" val="1739881"/>
              </p:ext>
            </p:extLst>
          </p:nvPr>
        </p:nvGraphicFramePr>
        <p:xfrm>
          <a:off x="2286000" y="1714500"/>
          <a:ext cx="4570413" cy="3427413"/>
        </p:xfrm>
        <a:graphic>
          <a:graphicData uri="http://schemas.openxmlformats.org/presentationml/2006/ole">
            <mc:AlternateContent xmlns:mc="http://schemas.openxmlformats.org/markup-compatibility/2006">
              <mc:Choice xmlns:v="urn:schemas-microsoft-com:vml" Requires="v">
                <p:oleObj spid="_x0000_s2099" name="Slide" r:id="rId3" imgW="4570440" imgH="3427333" progId="PowerPoint.Slide.12">
                  <p:embed/>
                </p:oleObj>
              </mc:Choice>
              <mc:Fallback>
                <p:oleObj name="Slide" r:id="rId3" imgW="4570440" imgH="3427333" progId="PowerPoint.Slide.12">
                  <p:embed/>
                  <p:pic>
                    <p:nvPicPr>
                      <p:cNvPr id="0" name=""/>
                      <p:cNvPicPr/>
                      <p:nvPr/>
                    </p:nvPicPr>
                    <p:blipFill>
                      <a:blip r:embed="rId4"/>
                      <a:stretch>
                        <a:fillRect/>
                      </a:stretch>
                    </p:blipFill>
                    <p:spPr>
                      <a:xfrm>
                        <a:off x="2286000" y="1714500"/>
                        <a:ext cx="4570413" cy="3427413"/>
                      </a:xfrm>
                      <a:prstGeom prst="rect">
                        <a:avLst/>
                      </a:prstGeom>
                    </p:spPr>
                  </p:pic>
                </p:oleObj>
              </mc:Fallback>
            </mc:AlternateContent>
          </a:graphicData>
        </a:graphic>
      </p:graphicFrame>
    </p:spTree>
    <p:extLst>
      <p:ext uri="{BB962C8B-B14F-4D97-AF65-F5344CB8AC3E}">
        <p14:creationId xmlns:p14="http://schemas.microsoft.com/office/powerpoint/2010/main" val="24110629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anke">
  <a:themeElements>
    <a:clrScheme name="Benutzerdefiniert 1">
      <a:dk1>
        <a:srgbClr val="1A180F"/>
      </a:dk1>
      <a:lt1>
        <a:srgbClr val="1A180F"/>
      </a:lt1>
      <a:dk2>
        <a:srgbClr val="E5E500"/>
      </a:dk2>
      <a:lt2>
        <a:srgbClr val="FFFFCC"/>
      </a:lt2>
      <a:accent1>
        <a:srgbClr val="1A180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ank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ank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1661</Words>
  <Application>Microsoft Office PowerPoint</Application>
  <PresentationFormat>Bildschirmpräsentation (4:3)</PresentationFormat>
  <Paragraphs>448</Paragraphs>
  <Slides>29</Slides>
  <Notes>2</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29</vt:i4>
      </vt:variant>
    </vt:vector>
  </HeadingPairs>
  <TitlesOfParts>
    <vt:vector size="39" baseType="lpstr">
      <vt:lpstr>Arial</vt:lpstr>
      <vt:lpstr>Book Antiqua</vt:lpstr>
      <vt:lpstr>Calibri</vt:lpstr>
      <vt:lpstr>Lucida Sans</vt:lpstr>
      <vt:lpstr>Times New Roman</vt:lpstr>
      <vt:lpstr>Wingdings</vt:lpstr>
      <vt:lpstr>Wingdings 2</vt:lpstr>
      <vt:lpstr>Wingdings 3</vt:lpstr>
      <vt:lpstr>Ananke</vt:lpstr>
      <vt:lpstr>Slide</vt:lpstr>
      <vt:lpstr>Grundlagen der chinesischen Medizin </vt:lpstr>
      <vt:lpstr>Der Mensch Mikrokosmos im Makrokosmos</vt:lpstr>
      <vt:lpstr>Methodik der chinesischen Medizin</vt:lpstr>
      <vt:lpstr>Zahlen und Bilder Grundlagen der chinesischen Medizin</vt:lpstr>
      <vt:lpstr>Die Gesetzmäßigkeiten von Yin und Yang</vt:lpstr>
      <vt:lpstr>Beispiele Yin - Yang</vt:lpstr>
      <vt:lpstr>Grundprinzip der chinesischen Medizin- Yin und Yang im Körper </vt:lpstr>
      <vt:lpstr>Hauptvertreter von Yin und Yang – Qi und Blut </vt:lpstr>
      <vt:lpstr>Beispiel Yin-Yang im Körper</vt:lpstr>
      <vt:lpstr>Die fünf Wandlungsphasen</vt:lpstr>
      <vt:lpstr>Organzuordunungen zu den fünf Wandlungsphasen</vt:lpstr>
      <vt:lpstr>Entsprechungssystem 5 Phasen Natur - Organismus</vt:lpstr>
      <vt:lpstr>Konsequenz der 5-Phasentheorie für die Medizin?</vt:lpstr>
      <vt:lpstr>Gesundheit in der chinesischen Medizin</vt:lpstr>
      <vt:lpstr>Was macht krank?</vt:lpstr>
      <vt:lpstr>Krankmachende Faktoren</vt:lpstr>
      <vt:lpstr>Wind als pathogener Faktor</vt:lpstr>
      <vt:lpstr>In der TCM-Praxis</vt:lpstr>
      <vt:lpstr>Diagnostik</vt:lpstr>
      <vt:lpstr>Ziel und Zweck des diagnostischen und  therapeutischen Vorgehens</vt:lpstr>
      <vt:lpstr>Disharmoniemuster</vt:lpstr>
      <vt:lpstr>Anamnesebeispiel: Schmerz</vt:lpstr>
      <vt:lpstr>Beispiel: Lumbo(ischialgie)</vt:lpstr>
      <vt:lpstr>Therapie Lumbalgie-Lumboischialgie chronisch</vt:lpstr>
      <vt:lpstr>Lumbo(ischialgie) akut</vt:lpstr>
      <vt:lpstr>Vorzüge und Grenzen der CM  </vt:lpstr>
      <vt:lpstr>Fragen ?</vt:lpstr>
      <vt:lpstr>Die Zahlenwerte der Vier Symbole</vt:lpstr>
      <vt:lpstr>Symbolik der Zahlen</vt:lpstr>
    </vt:vector>
  </TitlesOfParts>
  <Company>Andrea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in Chinese medical history</dc:title>
  <dc:creator>Andrea</dc:creator>
  <cp:lastModifiedBy>Andrea Riegel</cp:lastModifiedBy>
  <cp:revision>303</cp:revision>
  <cp:lastPrinted>2020-10-22T11:09:23Z</cp:lastPrinted>
  <dcterms:created xsi:type="dcterms:W3CDTF">2005-08-07T13:14:11Z</dcterms:created>
  <dcterms:modified xsi:type="dcterms:W3CDTF">2020-10-22T11:17:58Z</dcterms:modified>
</cp:coreProperties>
</file>